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4" r:id="rId6"/>
    <p:sldId id="265" r:id="rId7"/>
    <p:sldId id="266" r:id="rId8"/>
    <p:sldId id="273" r:id="rId9"/>
    <p:sldId id="289" r:id="rId10"/>
    <p:sldId id="267" r:id="rId11"/>
    <p:sldId id="268" r:id="rId12"/>
    <p:sldId id="269" r:id="rId13"/>
    <p:sldId id="281" r:id="rId14"/>
    <p:sldId id="290" r:id="rId15"/>
    <p:sldId id="270" r:id="rId16"/>
    <p:sldId id="278" r:id="rId17"/>
    <p:sldId id="285" r:id="rId18"/>
    <p:sldId id="298" r:id="rId19"/>
    <p:sldId id="276" r:id="rId20"/>
    <p:sldId id="288" r:id="rId21"/>
    <p:sldId id="275" r:id="rId22"/>
    <p:sldId id="291" r:id="rId23"/>
    <p:sldId id="292" r:id="rId24"/>
    <p:sldId id="293" r:id="rId25"/>
    <p:sldId id="294" r:id="rId26"/>
    <p:sldId id="295" r:id="rId27"/>
    <p:sldId id="296" r:id="rId28"/>
    <p:sldId id="280" r:id="rId29"/>
    <p:sldId id="282" r:id="rId30"/>
    <p:sldId id="286" r:id="rId31"/>
    <p:sldId id="297" r:id="rId32"/>
    <p:sldId id="283" r:id="rId33"/>
    <p:sldId id="299" r:id="rId34"/>
    <p:sldId id="28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hyperlink" Target="http://data.seoul.go.kr/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hyperlink" Target="https://open.law.go.kr/LSO/main.do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FEB5E-636E-42FC-B703-E8AF8A39887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E1F0B0C-7180-40BA-9A37-71EDB37D3565}">
      <dgm:prSet phldrT="[텍스트]" custT="1"/>
      <dgm:spPr/>
      <dgm:t>
        <a:bodyPr/>
        <a:lstStyle/>
        <a:p>
          <a:pPr algn="l" latinLnBrk="1"/>
          <a:r>
            <a:rPr lang="ko-KR" altLang="en-US" sz="1200" b="1" dirty="0" smtClean="0">
              <a:solidFill>
                <a:schemeClr val="bg1"/>
              </a:solidFill>
            </a:rPr>
            <a:t>서울시 공공 데이터</a:t>
          </a:r>
          <a:endParaRPr lang="en-US" altLang="ko-KR" sz="1200" b="1" dirty="0" smtClean="0">
            <a:solidFill>
              <a:schemeClr val="bg1"/>
            </a:solidFill>
          </a:endParaRPr>
        </a:p>
        <a:p>
          <a:pPr algn="l" latinLnBrk="1"/>
          <a:r>
            <a:rPr lang="en-US" altLang="ko-KR" sz="1200" b="1" dirty="0" smtClean="0">
              <a:solidFill>
                <a:schemeClr val="bg1"/>
              </a:solidFill>
            </a:rPr>
            <a:t>- </a:t>
          </a:r>
          <a:r>
            <a:rPr lang="ko-KR" altLang="en-US" sz="1200" b="1" dirty="0" smtClean="0">
              <a:solidFill>
                <a:schemeClr val="bg1"/>
              </a:solidFill>
            </a:rPr>
            <a:t>구별 식품위생업체 행정처분 정보</a:t>
          </a:r>
          <a:endParaRPr lang="en-US" altLang="ko-KR" sz="1200" b="1" dirty="0" smtClean="0">
            <a:solidFill>
              <a:schemeClr val="bg1"/>
            </a:solidFill>
          </a:endParaRPr>
        </a:p>
        <a:p>
          <a:pPr algn="l" latinLnBrk="1"/>
          <a:r>
            <a:rPr lang="en-US" altLang="ko-KR" sz="1200" b="1" dirty="0" smtClean="0">
              <a:solidFill>
                <a:schemeClr val="bg1"/>
              </a:solidFill>
            </a:rPr>
            <a:t>- </a:t>
          </a:r>
          <a:r>
            <a:rPr lang="ko-KR" altLang="en-US" sz="1200" b="1" dirty="0" smtClean="0">
              <a:solidFill>
                <a:schemeClr val="bg1"/>
              </a:solidFill>
            </a:rPr>
            <a:t>구별 식품위생업체 현황</a:t>
          </a:r>
          <a:endParaRPr lang="en-US" altLang="ko-KR" sz="1200" b="1" dirty="0" smtClean="0">
            <a:solidFill>
              <a:schemeClr val="bg1"/>
            </a:solidFill>
          </a:endParaRPr>
        </a:p>
        <a:p>
          <a:pPr algn="l" latinLnBrk="1"/>
          <a:r>
            <a:rPr lang="ko-KR" altLang="en-US" sz="1200" dirty="0" smtClean="0">
              <a:ea typeface="맑은 고딕"/>
            </a:rPr>
            <a:t>(</a:t>
          </a:r>
          <a:r>
            <a:rPr lang="ko-KR" sz="1200" dirty="0" smtClean="0">
              <a:ea typeface="+mn-lt"/>
              <a:cs typeface="+mn-lt"/>
              <a:hlinkClick xmlns:r="http://schemas.openxmlformats.org/officeDocument/2006/relationships" r:id="rId1"/>
            </a:rPr>
            <a:t>http://data.seoul.go.kr/</a:t>
          </a:r>
          <a:r>
            <a:rPr lang="ko-KR" sz="1200" dirty="0" smtClean="0">
              <a:ea typeface="+mn-lt"/>
              <a:cs typeface="+mn-lt"/>
            </a:rPr>
            <a:t>)</a:t>
          </a:r>
          <a:endParaRPr lang="ko-KR" altLang="en-US" sz="1200" dirty="0">
            <a:solidFill>
              <a:schemeClr val="bg1"/>
            </a:solidFill>
          </a:endParaRPr>
        </a:p>
      </dgm:t>
    </dgm:pt>
    <dgm:pt modelId="{3F50BC5A-A67D-4604-A696-0FB775FC6246}" type="parTrans" cxnId="{9C9BD9EC-79CE-4250-A67B-FBAA6616F24B}">
      <dgm:prSet/>
      <dgm:spPr/>
      <dgm:t>
        <a:bodyPr/>
        <a:lstStyle/>
        <a:p>
          <a:pPr latinLnBrk="1"/>
          <a:endParaRPr lang="ko-KR" altLang="en-US"/>
        </a:p>
      </dgm:t>
    </dgm:pt>
    <dgm:pt modelId="{71FFC5F5-B3EF-473A-B372-99A4025E29B4}" type="sibTrans" cxnId="{9C9BD9EC-79CE-4250-A67B-FBAA6616F24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8CDDC13-C825-4851-853B-CC0567EFCDE1}" type="pres">
      <dgm:prSet presAssocID="{821FEB5E-636E-42FC-B703-E8AF8A398875}" presName="Name0" presStyleCnt="0">
        <dgm:presLayoutVars>
          <dgm:chMax val="7"/>
          <dgm:chPref val="7"/>
          <dgm:dir/>
        </dgm:presLayoutVars>
      </dgm:prSet>
      <dgm:spPr/>
    </dgm:pt>
    <dgm:pt modelId="{30114658-595F-45A3-875B-1668503675CA}" type="pres">
      <dgm:prSet presAssocID="{821FEB5E-636E-42FC-B703-E8AF8A398875}" presName="Name1" presStyleCnt="0"/>
      <dgm:spPr/>
    </dgm:pt>
    <dgm:pt modelId="{310AA89F-93D3-435C-8E33-17B67BB1D4E0}" type="pres">
      <dgm:prSet presAssocID="{71FFC5F5-B3EF-473A-B372-99A4025E29B4}" presName="picture_1" presStyleCnt="0"/>
      <dgm:spPr/>
    </dgm:pt>
    <dgm:pt modelId="{F9BCA059-F00D-4597-9486-B165F60DC98F}" type="pres">
      <dgm:prSet presAssocID="{71FFC5F5-B3EF-473A-B372-99A4025E29B4}" presName="pictureRepeatNode" presStyleLbl="alignImgPlace1" presStyleIdx="0" presStyleCnt="1" custScaleX="59445" custScaleY="59445" custLinFactX="-22335" custLinFactNeighborX="-100000" custLinFactNeighborY="14536"/>
      <dgm:spPr/>
      <dgm:t>
        <a:bodyPr/>
        <a:lstStyle/>
        <a:p>
          <a:pPr latinLnBrk="1"/>
          <a:endParaRPr lang="ko-KR" altLang="en-US"/>
        </a:p>
      </dgm:t>
    </dgm:pt>
    <dgm:pt modelId="{CAAA867E-0FFF-4B25-9F2D-DB8E39959D6E}" type="pres">
      <dgm:prSet presAssocID="{6E1F0B0C-7180-40BA-9A37-71EDB37D3565}" presName="text_1" presStyleLbl="node1" presStyleIdx="0" presStyleCnt="0" custScaleX="368582" custScaleY="155692" custLinFactNeighborX="57315" custLinFactNeighborY="-242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9CCB8C-297E-48B5-8FD6-0DAE7806D1A3}" type="presOf" srcId="{71FFC5F5-B3EF-473A-B372-99A4025E29B4}" destId="{F9BCA059-F00D-4597-9486-B165F60DC98F}" srcOrd="0" destOrd="0" presId="urn:microsoft.com/office/officeart/2008/layout/CircularPictureCallout"/>
    <dgm:cxn modelId="{2A554A0B-278C-460F-95CE-811DA35207F1}" type="presOf" srcId="{821FEB5E-636E-42FC-B703-E8AF8A398875}" destId="{D8CDDC13-C825-4851-853B-CC0567EFCDE1}" srcOrd="0" destOrd="0" presId="urn:microsoft.com/office/officeart/2008/layout/CircularPictureCallout"/>
    <dgm:cxn modelId="{9C9BD9EC-79CE-4250-A67B-FBAA6616F24B}" srcId="{821FEB5E-636E-42FC-B703-E8AF8A398875}" destId="{6E1F0B0C-7180-40BA-9A37-71EDB37D3565}" srcOrd="0" destOrd="0" parTransId="{3F50BC5A-A67D-4604-A696-0FB775FC6246}" sibTransId="{71FFC5F5-B3EF-473A-B372-99A4025E29B4}"/>
    <dgm:cxn modelId="{6CA01C13-93F5-4DA8-A422-1D1C8AF7AB79}" type="presOf" srcId="{6E1F0B0C-7180-40BA-9A37-71EDB37D3565}" destId="{CAAA867E-0FFF-4B25-9F2D-DB8E39959D6E}" srcOrd="0" destOrd="0" presId="urn:microsoft.com/office/officeart/2008/layout/CircularPictureCallout"/>
    <dgm:cxn modelId="{C4BE54DC-9562-4238-8A00-B1BBC54B1955}" type="presParOf" srcId="{D8CDDC13-C825-4851-853B-CC0567EFCDE1}" destId="{30114658-595F-45A3-875B-1668503675CA}" srcOrd="0" destOrd="0" presId="urn:microsoft.com/office/officeart/2008/layout/CircularPictureCallout"/>
    <dgm:cxn modelId="{F2D20E92-D284-476A-97F4-E7C8DD06D1F7}" type="presParOf" srcId="{30114658-595F-45A3-875B-1668503675CA}" destId="{310AA89F-93D3-435C-8E33-17B67BB1D4E0}" srcOrd="0" destOrd="0" presId="urn:microsoft.com/office/officeart/2008/layout/CircularPictureCallout"/>
    <dgm:cxn modelId="{C2CBF9A6-9676-4C9E-BBCA-3F9B7A85A8A6}" type="presParOf" srcId="{310AA89F-93D3-435C-8E33-17B67BB1D4E0}" destId="{F9BCA059-F00D-4597-9486-B165F60DC98F}" srcOrd="0" destOrd="0" presId="urn:microsoft.com/office/officeart/2008/layout/CircularPictureCallout"/>
    <dgm:cxn modelId="{5049E512-E3E5-4C0B-BC99-AB010837DD1B}" type="presParOf" srcId="{30114658-595F-45A3-875B-1668503675CA}" destId="{CAAA867E-0FFF-4B25-9F2D-DB8E39959D6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FEB5E-636E-42FC-B703-E8AF8A39887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E1F0B0C-7180-40BA-9A37-71EDB37D3565}">
      <dgm:prSet phldrT="[텍스트]" custT="1"/>
      <dgm:spPr/>
      <dgm:t>
        <a:bodyPr/>
        <a:lstStyle/>
        <a:p>
          <a:pPr algn="l" latinLnBrk="1"/>
          <a:r>
            <a:rPr lang="ko-KR" altLang="en-US" sz="1200" dirty="0" smtClean="0">
              <a:ea typeface="맑은 고딕"/>
            </a:rPr>
            <a:t>법제처 법령정보</a:t>
          </a:r>
        </a:p>
        <a:p>
          <a:pPr algn="l" latinLnBrk="1"/>
          <a:r>
            <a:rPr lang="en-US" altLang="ko-KR" sz="1200" dirty="0" smtClean="0">
              <a:ea typeface="맑은 고딕"/>
            </a:rPr>
            <a:t>- </a:t>
          </a:r>
          <a:r>
            <a:rPr lang="ko-KR" altLang="en-US" sz="1200" dirty="0" smtClean="0">
              <a:ea typeface="맑은 고딕"/>
            </a:rPr>
            <a:t>위반법령 조문</a:t>
          </a:r>
        </a:p>
        <a:p>
          <a:pPr algn="l" latinLnBrk="1"/>
          <a:r>
            <a:rPr lang="en-US" altLang="ko-KR" sz="1200" dirty="0" smtClean="0">
              <a:ea typeface="맑은 고딕"/>
            </a:rPr>
            <a:t>(</a:t>
          </a:r>
          <a:r>
            <a:rPr lang="en-US" altLang="ko-KR" sz="1200" dirty="0" smtClean="0">
              <a:ea typeface="+mn-lt"/>
              <a:cs typeface="+mn-lt"/>
              <a:hlinkClick xmlns:r="http://schemas.openxmlformats.org/officeDocument/2006/relationships" r:id="rId1"/>
            </a:rPr>
            <a:t>https://open.law.go.kr/LSO/main.do</a:t>
          </a:r>
          <a:r>
            <a:rPr lang="en-US" altLang="ko-KR" sz="1200" dirty="0" smtClean="0">
              <a:ea typeface="+mn-lt"/>
              <a:cs typeface="+mn-lt"/>
            </a:rPr>
            <a:t>)</a:t>
          </a:r>
          <a:endParaRPr lang="ko-KR" altLang="en-US" sz="1200" dirty="0">
            <a:solidFill>
              <a:schemeClr val="bg1"/>
            </a:solidFill>
          </a:endParaRPr>
        </a:p>
      </dgm:t>
    </dgm:pt>
    <dgm:pt modelId="{3F50BC5A-A67D-4604-A696-0FB775FC6246}" type="parTrans" cxnId="{9C9BD9EC-79CE-4250-A67B-FBAA6616F24B}">
      <dgm:prSet/>
      <dgm:spPr/>
      <dgm:t>
        <a:bodyPr/>
        <a:lstStyle/>
        <a:p>
          <a:pPr latinLnBrk="1"/>
          <a:endParaRPr lang="ko-KR" altLang="en-US"/>
        </a:p>
      </dgm:t>
    </dgm:pt>
    <dgm:pt modelId="{71FFC5F5-B3EF-473A-B372-99A4025E29B4}" type="sibTrans" cxnId="{9C9BD9EC-79CE-4250-A67B-FBAA6616F24B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8CDDC13-C825-4851-853B-CC0567EFCDE1}" type="pres">
      <dgm:prSet presAssocID="{821FEB5E-636E-42FC-B703-E8AF8A398875}" presName="Name0" presStyleCnt="0">
        <dgm:presLayoutVars>
          <dgm:chMax val="7"/>
          <dgm:chPref val="7"/>
          <dgm:dir/>
        </dgm:presLayoutVars>
      </dgm:prSet>
      <dgm:spPr/>
    </dgm:pt>
    <dgm:pt modelId="{30114658-595F-45A3-875B-1668503675CA}" type="pres">
      <dgm:prSet presAssocID="{821FEB5E-636E-42FC-B703-E8AF8A398875}" presName="Name1" presStyleCnt="0"/>
      <dgm:spPr/>
    </dgm:pt>
    <dgm:pt modelId="{310AA89F-93D3-435C-8E33-17B67BB1D4E0}" type="pres">
      <dgm:prSet presAssocID="{71FFC5F5-B3EF-473A-B372-99A4025E29B4}" presName="picture_1" presStyleCnt="0"/>
      <dgm:spPr/>
    </dgm:pt>
    <dgm:pt modelId="{F9BCA059-F00D-4597-9486-B165F60DC98F}" type="pres">
      <dgm:prSet presAssocID="{71FFC5F5-B3EF-473A-B372-99A4025E29B4}" presName="pictureRepeatNode" presStyleLbl="alignImgPlace1" presStyleIdx="0" presStyleCnt="1" custScaleX="59445" custScaleY="59445" custLinFactX="-22335" custLinFactNeighborX="-100000" custLinFactNeighborY="14536"/>
      <dgm:spPr/>
      <dgm:t>
        <a:bodyPr/>
        <a:lstStyle/>
        <a:p>
          <a:pPr latinLnBrk="1"/>
          <a:endParaRPr lang="ko-KR" altLang="en-US"/>
        </a:p>
      </dgm:t>
    </dgm:pt>
    <dgm:pt modelId="{CAAA867E-0FFF-4B25-9F2D-DB8E39959D6E}" type="pres">
      <dgm:prSet presAssocID="{6E1F0B0C-7180-40BA-9A37-71EDB37D3565}" presName="text_1" presStyleLbl="node1" presStyleIdx="0" presStyleCnt="0" custScaleX="368582" custScaleY="155692" custLinFactNeighborX="57315" custLinFactNeighborY="-242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8D18C2D-389E-453A-8C40-BD38C8F323DD}" type="presOf" srcId="{71FFC5F5-B3EF-473A-B372-99A4025E29B4}" destId="{F9BCA059-F00D-4597-9486-B165F60DC98F}" srcOrd="0" destOrd="0" presId="urn:microsoft.com/office/officeart/2008/layout/CircularPictureCallout"/>
    <dgm:cxn modelId="{9C9BD9EC-79CE-4250-A67B-FBAA6616F24B}" srcId="{821FEB5E-636E-42FC-B703-E8AF8A398875}" destId="{6E1F0B0C-7180-40BA-9A37-71EDB37D3565}" srcOrd="0" destOrd="0" parTransId="{3F50BC5A-A67D-4604-A696-0FB775FC6246}" sibTransId="{71FFC5F5-B3EF-473A-B372-99A4025E29B4}"/>
    <dgm:cxn modelId="{C2388A31-3A9A-4A8C-A977-6D93F259E968}" type="presOf" srcId="{6E1F0B0C-7180-40BA-9A37-71EDB37D3565}" destId="{CAAA867E-0FFF-4B25-9F2D-DB8E39959D6E}" srcOrd="0" destOrd="0" presId="urn:microsoft.com/office/officeart/2008/layout/CircularPictureCallout"/>
    <dgm:cxn modelId="{E8007AF4-5B58-4303-AA9D-5639DC78CFCF}" type="presOf" srcId="{821FEB5E-636E-42FC-B703-E8AF8A398875}" destId="{D8CDDC13-C825-4851-853B-CC0567EFCDE1}" srcOrd="0" destOrd="0" presId="urn:microsoft.com/office/officeart/2008/layout/CircularPictureCallout"/>
    <dgm:cxn modelId="{6EE47B74-57F6-4A87-85E1-FC7C5868676C}" type="presParOf" srcId="{D8CDDC13-C825-4851-853B-CC0567EFCDE1}" destId="{30114658-595F-45A3-875B-1668503675CA}" srcOrd="0" destOrd="0" presId="urn:microsoft.com/office/officeart/2008/layout/CircularPictureCallout"/>
    <dgm:cxn modelId="{2D2AAD6F-744E-4C15-A68C-90BE7F794ECB}" type="presParOf" srcId="{30114658-595F-45A3-875B-1668503675CA}" destId="{310AA89F-93D3-435C-8E33-17B67BB1D4E0}" srcOrd="0" destOrd="0" presId="urn:microsoft.com/office/officeart/2008/layout/CircularPictureCallout"/>
    <dgm:cxn modelId="{D690FA90-741F-4505-BCFB-EB31D5AA175D}" type="presParOf" srcId="{310AA89F-93D3-435C-8E33-17B67BB1D4E0}" destId="{F9BCA059-F00D-4597-9486-B165F60DC98F}" srcOrd="0" destOrd="0" presId="urn:microsoft.com/office/officeart/2008/layout/CircularPictureCallout"/>
    <dgm:cxn modelId="{0C609459-5C94-42BC-9C1B-596BA6E38B41}" type="presParOf" srcId="{30114658-595F-45A3-875B-1668503675CA}" destId="{CAAA867E-0FFF-4B25-9F2D-DB8E39959D6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1FEB5E-636E-42FC-B703-E8AF8A39887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E1F0B0C-7180-40BA-9A37-71EDB37D3565}">
      <dgm:prSet phldrT="[텍스트]" custT="1"/>
      <dgm:spPr/>
      <dgm:t>
        <a:bodyPr/>
        <a:lstStyle/>
        <a:p>
          <a:pPr algn="l" latinLnBrk="1"/>
          <a:r>
            <a:rPr lang="ko-KR" altLang="en-US" sz="1200" b="1" dirty="0" err="1" smtClean="0">
              <a:solidFill>
                <a:schemeClr val="bg1"/>
              </a:solidFill>
            </a:rPr>
            <a:t>구글</a:t>
          </a:r>
          <a:r>
            <a:rPr lang="ko-KR" altLang="en-US" sz="1200" b="1" dirty="0" smtClean="0">
              <a:solidFill>
                <a:schemeClr val="bg1"/>
              </a:solidFill>
            </a:rPr>
            <a:t> 리뷰</a:t>
          </a:r>
          <a:endParaRPr lang="en-US" altLang="ko-KR" sz="1200" b="1" dirty="0" smtClean="0">
            <a:solidFill>
              <a:schemeClr val="bg1"/>
            </a:solidFill>
          </a:endParaRPr>
        </a:p>
        <a:p>
          <a:pPr algn="l" latinLnBrk="1"/>
          <a:r>
            <a:rPr lang="en-US" altLang="ko-KR" sz="1200" dirty="0" smtClean="0">
              <a:solidFill>
                <a:schemeClr val="bg1"/>
              </a:solidFill>
            </a:rPr>
            <a:t>- </a:t>
          </a:r>
          <a:r>
            <a:rPr lang="ko-KR" altLang="en-US" sz="1200" dirty="0" smtClean="0">
              <a:solidFill>
                <a:schemeClr val="bg1"/>
              </a:solidFill>
            </a:rPr>
            <a:t>기타 </a:t>
          </a:r>
          <a:r>
            <a:rPr lang="ko-KR" altLang="en-US" sz="1200" dirty="0" err="1" smtClean="0">
              <a:solidFill>
                <a:schemeClr val="bg1"/>
              </a:solidFill>
            </a:rPr>
            <a:t>소셜</a:t>
          </a:r>
          <a:r>
            <a:rPr lang="ko-KR" altLang="en-US" sz="1200" dirty="0" smtClean="0">
              <a:solidFill>
                <a:schemeClr val="bg1"/>
              </a:solidFill>
            </a:rPr>
            <a:t> 리뷰</a:t>
          </a:r>
          <a:endParaRPr lang="ko-KR" altLang="en-US" sz="1200" dirty="0">
            <a:solidFill>
              <a:schemeClr val="bg1"/>
            </a:solidFill>
          </a:endParaRPr>
        </a:p>
      </dgm:t>
    </dgm:pt>
    <dgm:pt modelId="{3F50BC5A-A67D-4604-A696-0FB775FC6246}" type="parTrans" cxnId="{9C9BD9EC-79CE-4250-A67B-FBAA6616F24B}">
      <dgm:prSet/>
      <dgm:spPr/>
      <dgm:t>
        <a:bodyPr/>
        <a:lstStyle/>
        <a:p>
          <a:pPr latinLnBrk="1"/>
          <a:endParaRPr lang="ko-KR" altLang="en-US"/>
        </a:p>
      </dgm:t>
    </dgm:pt>
    <dgm:pt modelId="{71FFC5F5-B3EF-473A-B372-99A4025E29B4}" type="sibTrans" cxnId="{9C9BD9EC-79CE-4250-A67B-FBAA6616F24B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8CDDC13-C825-4851-853B-CC0567EFCDE1}" type="pres">
      <dgm:prSet presAssocID="{821FEB5E-636E-42FC-B703-E8AF8A398875}" presName="Name0" presStyleCnt="0">
        <dgm:presLayoutVars>
          <dgm:chMax val="7"/>
          <dgm:chPref val="7"/>
          <dgm:dir/>
        </dgm:presLayoutVars>
      </dgm:prSet>
      <dgm:spPr/>
    </dgm:pt>
    <dgm:pt modelId="{30114658-595F-45A3-875B-1668503675CA}" type="pres">
      <dgm:prSet presAssocID="{821FEB5E-636E-42FC-B703-E8AF8A398875}" presName="Name1" presStyleCnt="0"/>
      <dgm:spPr/>
    </dgm:pt>
    <dgm:pt modelId="{310AA89F-93D3-435C-8E33-17B67BB1D4E0}" type="pres">
      <dgm:prSet presAssocID="{71FFC5F5-B3EF-473A-B372-99A4025E29B4}" presName="picture_1" presStyleCnt="0"/>
      <dgm:spPr/>
    </dgm:pt>
    <dgm:pt modelId="{F9BCA059-F00D-4597-9486-B165F60DC98F}" type="pres">
      <dgm:prSet presAssocID="{71FFC5F5-B3EF-473A-B372-99A4025E29B4}" presName="pictureRepeatNode" presStyleLbl="alignImgPlace1" presStyleIdx="0" presStyleCnt="1" custScaleX="59445" custScaleY="59445" custLinFactX="-22335" custLinFactNeighborX="-100000" custLinFactNeighborY="14536"/>
      <dgm:spPr/>
      <dgm:t>
        <a:bodyPr/>
        <a:lstStyle/>
        <a:p>
          <a:pPr latinLnBrk="1"/>
          <a:endParaRPr lang="ko-KR" altLang="en-US"/>
        </a:p>
      </dgm:t>
    </dgm:pt>
    <dgm:pt modelId="{CAAA867E-0FFF-4B25-9F2D-DB8E39959D6E}" type="pres">
      <dgm:prSet presAssocID="{6E1F0B0C-7180-40BA-9A37-71EDB37D3565}" presName="text_1" presStyleLbl="node1" presStyleIdx="0" presStyleCnt="0" custScaleX="368582" custScaleY="155692" custLinFactNeighborX="57315" custLinFactNeighborY="-586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62DD3A-57AE-4E4A-AB45-8C56D1B88705}" type="presOf" srcId="{71FFC5F5-B3EF-473A-B372-99A4025E29B4}" destId="{F9BCA059-F00D-4597-9486-B165F60DC98F}" srcOrd="0" destOrd="0" presId="urn:microsoft.com/office/officeart/2008/layout/CircularPictureCallout"/>
    <dgm:cxn modelId="{92AFC1FB-8E97-412E-94A6-86EE3A40A369}" type="presOf" srcId="{6E1F0B0C-7180-40BA-9A37-71EDB37D3565}" destId="{CAAA867E-0FFF-4B25-9F2D-DB8E39959D6E}" srcOrd="0" destOrd="0" presId="urn:microsoft.com/office/officeart/2008/layout/CircularPictureCallout"/>
    <dgm:cxn modelId="{B50B6668-9EC9-41BF-B9A0-5F7154869D88}" type="presOf" srcId="{821FEB5E-636E-42FC-B703-E8AF8A398875}" destId="{D8CDDC13-C825-4851-853B-CC0567EFCDE1}" srcOrd="0" destOrd="0" presId="urn:microsoft.com/office/officeart/2008/layout/CircularPictureCallout"/>
    <dgm:cxn modelId="{9C9BD9EC-79CE-4250-A67B-FBAA6616F24B}" srcId="{821FEB5E-636E-42FC-B703-E8AF8A398875}" destId="{6E1F0B0C-7180-40BA-9A37-71EDB37D3565}" srcOrd="0" destOrd="0" parTransId="{3F50BC5A-A67D-4604-A696-0FB775FC6246}" sibTransId="{71FFC5F5-B3EF-473A-B372-99A4025E29B4}"/>
    <dgm:cxn modelId="{785BA00F-3710-42C9-A58D-FCE8ADD8A33C}" type="presParOf" srcId="{D8CDDC13-C825-4851-853B-CC0567EFCDE1}" destId="{30114658-595F-45A3-875B-1668503675CA}" srcOrd="0" destOrd="0" presId="urn:microsoft.com/office/officeart/2008/layout/CircularPictureCallout"/>
    <dgm:cxn modelId="{C846DED1-75C7-4815-9911-9AE51A09A1A7}" type="presParOf" srcId="{30114658-595F-45A3-875B-1668503675CA}" destId="{310AA89F-93D3-435C-8E33-17B67BB1D4E0}" srcOrd="0" destOrd="0" presId="urn:microsoft.com/office/officeart/2008/layout/CircularPictureCallout"/>
    <dgm:cxn modelId="{08786FE6-88F8-4927-B906-7FDB0A506837}" type="presParOf" srcId="{310AA89F-93D3-435C-8E33-17B67BB1D4E0}" destId="{F9BCA059-F00D-4597-9486-B165F60DC98F}" srcOrd="0" destOrd="0" presId="urn:microsoft.com/office/officeart/2008/layout/CircularPictureCallout"/>
    <dgm:cxn modelId="{91205B43-1B27-45CB-95C0-2943DFAD255B}" type="presParOf" srcId="{30114658-595F-45A3-875B-1668503675CA}" destId="{CAAA867E-0FFF-4B25-9F2D-DB8E39959D6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LinFactNeighborX="28500" custLinFactNeighborY="50000"/>
      <dgm:spPr/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F36C5BAE-0706-482F-B78A-B1B0797FF686}" type="presOf" srcId="{39AC8E85-D690-44ED-9EFC-C05131BE690C}" destId="{777FB4E3-5B18-4B55-B1D3-6750F10D0D82}" srcOrd="0" destOrd="0" presId="urn:microsoft.com/office/officeart/2008/layout/AccentedPicture"/>
    <dgm:cxn modelId="{DDF6B310-280A-4278-832C-7C54C7156DA9}" type="presOf" srcId="{C493B3A7-050D-44DC-AF06-B85FF3AF82AE}" destId="{C29937EE-BFAF-4E40-ACF5-F0D00C76DF69}" srcOrd="0" destOrd="0" presId="urn:microsoft.com/office/officeart/2008/layout/AccentedPicture"/>
    <dgm:cxn modelId="{49147346-D53C-4FBF-ADCD-AD913C17FA1B}" type="presOf" srcId="{E89C566D-69B6-412D-8D75-9497CE6E54EC}" destId="{01854142-76B3-44AE-987B-86763B5F51D1}" srcOrd="0" destOrd="0" presId="urn:microsoft.com/office/officeart/2008/layout/AccentedPicture"/>
    <dgm:cxn modelId="{C96D9AF5-CFE1-4D3B-8EA9-198A23717024}" type="presParOf" srcId="{C29937EE-BFAF-4E40-ACF5-F0D00C76DF69}" destId="{01854142-76B3-44AE-987B-86763B5F51D1}" srcOrd="0" destOrd="0" presId="urn:microsoft.com/office/officeart/2008/layout/AccentedPicture"/>
    <dgm:cxn modelId="{79639603-CB6F-4D30-8668-4417AD60D8CE}" type="presParOf" srcId="{C29937EE-BFAF-4E40-ACF5-F0D00C76DF69}" destId="{777FB4E3-5B18-4B55-B1D3-6750F10D0D82}" srcOrd="1" destOrd="0" presId="urn:microsoft.com/office/officeart/2008/layout/AccentedPicture"/>
    <dgm:cxn modelId="{06CE92ED-28D8-4904-B0FE-9A1B87201772}" type="presParOf" srcId="{C29937EE-BFAF-4E40-ACF5-F0D00C76DF69}" destId="{97BA4C88-55AB-46EB-B5FE-EDD6887551F3}" srcOrd="2" destOrd="0" presId="urn:microsoft.com/office/officeart/2008/layout/AccentedPicture"/>
    <dgm:cxn modelId="{CAAAF259-F513-48A4-9413-C57105A413EB}" type="presParOf" srcId="{97BA4C88-55AB-46EB-B5FE-EDD6887551F3}" destId="{6D5F99AF-8F9B-47D0-8EBD-4424679D182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53810" y="0"/>
          <a:ext cx="1542821" cy="196788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521212" y="1607779"/>
          <a:ext cx="554201" cy="1556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 dirty="0">
            <a:noFill/>
          </a:endParaRPr>
        </a:p>
      </dsp:txBody>
      <dsp:txXfrm>
        <a:off x="521212" y="1607779"/>
        <a:ext cx="554201" cy="1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5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2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0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7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0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4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3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1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A3FB"/>
            </a:gs>
            <a:gs pos="100000">
              <a:srgbClr val="3A79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7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law.g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donghang.si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3048000" y="2240082"/>
            <a:ext cx="6096000" cy="13157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동 행</a:t>
            </a:r>
            <a:endParaRPr lang="en-US" altLang="ko-KR" sz="4000" b="1" i="1" kern="0" dirty="0" smtClea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white"/>
                </a:solidFill>
              </a:rPr>
              <a:t>우리동네 행정처분정보</a:t>
            </a:r>
            <a:endParaRPr lang="ko-KR" altLang="en-US" sz="1300" kern="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5400000">
            <a:off x="6181725" y="3155372"/>
            <a:ext cx="72000" cy="1800000"/>
          </a:xfrm>
          <a:prstGeom prst="roundRect">
            <a:avLst>
              <a:gd name="adj" fmla="val 50000"/>
            </a:avLst>
          </a:prstGeom>
          <a:solidFill>
            <a:srgbClr val="A3C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rot="16200000">
            <a:off x="5731725" y="3605372"/>
            <a:ext cx="7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98CD0F4-9417-402A-9911-8B02BC66C4E6}"/>
              </a:ext>
            </a:extLst>
          </p:cNvPr>
          <p:cNvSpPr/>
          <p:nvPr/>
        </p:nvSpPr>
        <p:spPr>
          <a:xfrm>
            <a:off x="6310120" y="4188768"/>
            <a:ext cx="1056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white"/>
                </a:solidFill>
              </a:rPr>
              <a:t>-------------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" name="원호 2"/>
          <p:cNvSpPr/>
          <p:nvPr/>
        </p:nvSpPr>
        <p:spPr>
          <a:xfrm>
            <a:off x="4911122" y="1631770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원호 21"/>
          <p:cNvSpPr/>
          <p:nvPr/>
        </p:nvSpPr>
        <p:spPr>
          <a:xfrm>
            <a:off x="4609084" y="1446930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07219" y="2902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43348" y="1334538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59A2FB"/>
                </a:solidFill>
                <a:latin typeface="맑은 고딕" panose="020B0503020000020004" pitchFamily="50" charset="-127"/>
              </a:rPr>
              <a:t>서울특별시</a:t>
            </a: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59A2FB"/>
                </a:solidFill>
                <a:latin typeface="맑은 고딕" panose="020B0503020000020004" pitchFamily="50" charset="-127"/>
              </a:rPr>
              <a:t>열린데이터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3348" y="2345631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식품위생업체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현황 정보</a:t>
            </a: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업소명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업태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소재지도로명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소재지지번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개업일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폐업일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폐업사유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허가신고번호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등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56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개 칼럼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1,078,518 obs.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0785" y="4237623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식품위생업체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행정처분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정보</a:t>
            </a: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업소명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업태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소재지도로명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소재지지번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처분일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처분명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법적근거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등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23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개 칼럼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207,163 obs.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85714" y="1334537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59A2FB"/>
                </a:solidFill>
                <a:latin typeface="맑은 고딕" panose="020B0503020000020004" pitchFamily="50" charset="-127"/>
              </a:rPr>
              <a:t>국가법령정보</a:t>
            </a: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 공동 활용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85715" y="2341917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법령목록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정보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법령명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법령마스터번호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법령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ID,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시행일 등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연혁법령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전체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행정처분의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법적근거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클렌징에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사용</a:t>
            </a: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93152" y="4233909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법령한글주소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서비스</a:t>
            </a:r>
          </a:p>
          <a:p>
            <a:pPr lvl="0">
              <a:lnSpc>
                <a:spcPct val="150000"/>
              </a:lnSpc>
            </a:pPr>
            <a:r>
              <a:rPr lang="en-US" altLang="ko-KR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hlinkClick r:id="rId2"/>
              </a:rPr>
              <a:t>www.law.go.kr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hlinkClick r:id="rId2"/>
              </a:rPr>
              <a:t>/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한글법령이름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현행법령으로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이동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19" y="1456167"/>
            <a:ext cx="2000250" cy="533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60" y="1475220"/>
            <a:ext cx="2286000" cy="4953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994633" y="1341968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59A2FB"/>
                </a:solidFill>
                <a:latin typeface="맑은 고딕" panose="020B0503020000020004" pitchFamily="50" charset="-127"/>
              </a:rPr>
              <a:t>소셜</a:t>
            </a: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 리뷰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94634" y="2349348"/>
            <a:ext cx="3171397" cy="35470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네이버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블로그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블로그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포스팅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구글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플레이스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리뷰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구글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리뷰글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다이닝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코드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송파구 잠실동 추천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맛집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100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선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0" y="5519854"/>
            <a:ext cx="10526751" cy="1338146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0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3" name="직사각형 2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96999"/>
              </p:ext>
            </p:extLst>
          </p:nvPr>
        </p:nvGraphicFramePr>
        <p:xfrm>
          <a:off x="1307999" y="2174265"/>
          <a:ext cx="6818294" cy="287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24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25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26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27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28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29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433794" y="3628755"/>
            <a:ext cx="3671428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4602846" y="3613353"/>
            <a:ext cx="521426" cy="478389"/>
          </a:xfrm>
          <a:prstGeom prst="teardrop">
            <a:avLst/>
          </a:prstGeom>
          <a:solidFill>
            <a:srgbClr val="3D9DE4"/>
          </a:solidFill>
          <a:ln w="9525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20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721513" y="4061839"/>
            <a:ext cx="2530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44546A">
                    <a:lumMod val="75000"/>
                  </a:srgbClr>
                </a:solidFill>
              </a:rPr>
              <a:t>VERSION 2.0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정보 분석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ex )  </a:t>
            </a:r>
            <a:r>
              <a:rPr lang="ko-KR" altLang="en-US" sz="1000" err="1">
                <a:solidFill>
                  <a:prstClr val="black">
                    <a:lumMod val="65000"/>
                    <a:lumOff val="35000"/>
                  </a:prstClr>
                </a:solidFill>
              </a:rPr>
              <a:t>폐업률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이런 저런 정보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외부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API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사용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카카오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500283" y="1860043"/>
            <a:ext cx="27522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44546A">
                    <a:lumMod val="75000"/>
                  </a:srgbClr>
                </a:solidFill>
              </a:rPr>
              <a:t>VERSION 1.0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업소 검색 기능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지도에 뿌려주기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(JAVA, HTML, R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등 활용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업소 정보 조회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기본 주소 정보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행정 처분 정보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법령 연결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정보 분석 메뉴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정적 데이터로 먼저 시도</a:t>
            </a:r>
          </a:p>
        </p:txBody>
      </p:sp>
      <p:cxnSp>
        <p:nvCxnSpPr>
          <p:cNvPr id="11" name="꺾인 연결선 10"/>
          <p:cNvCxnSpPr>
            <a:stCxn id="8" idx="7"/>
            <a:endCxn id="10" idx="0"/>
          </p:cNvCxnSpPr>
          <p:nvPr/>
        </p:nvCxnSpPr>
        <p:spPr>
          <a:xfrm rot="5400000" flipH="1" flipV="1">
            <a:off x="6623680" y="360635"/>
            <a:ext cx="1753310" cy="4752126"/>
          </a:xfrm>
          <a:prstGeom prst="bentConnector3">
            <a:avLst>
              <a:gd name="adj1" fmla="val 113038"/>
            </a:avLst>
          </a:prstGeom>
          <a:ln>
            <a:solidFill>
              <a:srgbClr val="3D9DE4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452841" y="3135851"/>
            <a:ext cx="6607425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24271" y="3624536"/>
            <a:ext cx="2935995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52842" y="4093589"/>
            <a:ext cx="4679672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" name="눈물 방울 14"/>
          <p:cNvSpPr/>
          <p:nvPr/>
        </p:nvSpPr>
        <p:spPr>
          <a:xfrm>
            <a:off x="5611087" y="4094520"/>
            <a:ext cx="521426" cy="478389"/>
          </a:xfrm>
          <a:prstGeom prst="teardrop">
            <a:avLst/>
          </a:prstGeom>
          <a:solidFill>
            <a:srgbClr val="00B050"/>
          </a:solidFill>
          <a:ln w="95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28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47413" y="4113251"/>
            <a:ext cx="1912853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52841" y="4571091"/>
            <a:ext cx="2735337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눈물 방울 17"/>
          <p:cNvSpPr/>
          <p:nvPr/>
        </p:nvSpPr>
        <p:spPr>
          <a:xfrm>
            <a:off x="3674202" y="4555689"/>
            <a:ext cx="521426" cy="478389"/>
          </a:xfrm>
          <a:prstGeom prst="teardrop">
            <a:avLst/>
          </a:prstGeom>
          <a:solidFill>
            <a:srgbClr val="FFC000"/>
          </a:solidFill>
          <a:ln w="952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2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19" name="눈물 방울 18"/>
          <p:cNvSpPr/>
          <p:nvPr/>
        </p:nvSpPr>
        <p:spPr>
          <a:xfrm>
            <a:off x="5574574" y="4587420"/>
            <a:ext cx="521426" cy="478389"/>
          </a:xfrm>
          <a:prstGeom prst="teardrop">
            <a:avLst/>
          </a:prstGeom>
          <a:solidFill>
            <a:srgbClr val="C00000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4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cxnSp>
        <p:nvCxnSpPr>
          <p:cNvPr id="20" name="꺾인 연결선 19"/>
          <p:cNvCxnSpPr/>
          <p:nvPr/>
        </p:nvCxnSpPr>
        <p:spPr>
          <a:xfrm>
            <a:off x="2703849" y="5088183"/>
            <a:ext cx="1231068" cy="927210"/>
          </a:xfrm>
          <a:prstGeom prst="bentConnector3">
            <a:avLst>
              <a:gd name="adj1" fmla="val 482"/>
            </a:avLst>
          </a:prstGeom>
          <a:ln>
            <a:solidFill>
              <a:srgbClr val="FFC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038365" y="5214841"/>
            <a:ext cx="26898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44546A">
                    <a:lumMod val="75000"/>
                  </a:srgbClr>
                </a:solidFill>
              </a:rPr>
              <a:t>VERSION 3.0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err="1">
                <a:solidFill>
                  <a:prstClr val="black">
                    <a:lumMod val="65000"/>
                    <a:lumOff val="35000"/>
                  </a:prstClr>
                </a:solidFill>
              </a:rPr>
              <a:t>소셜정보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크롤링하여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반영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       ex)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워드 </a:t>
            </a:r>
            <a:r>
              <a:rPr lang="ko-KR" altLang="en-US" sz="1000" err="1">
                <a:solidFill>
                  <a:prstClr val="black">
                    <a:lumMod val="65000"/>
                    <a:lumOff val="35000"/>
                  </a:prstClr>
                </a:solidFill>
              </a:rPr>
              <a:t>클라우드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- Rest API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제공 기능</a:t>
            </a:r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7798912" y="4149891"/>
            <a:ext cx="1135343" cy="493660"/>
          </a:xfrm>
          <a:prstGeom prst="bentConnector3">
            <a:avLst>
              <a:gd name="adj1" fmla="val 98721"/>
            </a:avLst>
          </a:prstGeom>
          <a:ln>
            <a:solidFill>
              <a:srgbClr val="00B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776474" y="5412878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44546A">
                    <a:lumMod val="75000"/>
                  </a:srgbClr>
                </a:solidFill>
              </a:rPr>
              <a:t>D-DAY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발표일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cxnSp>
        <p:nvCxnSpPr>
          <p:cNvPr id="24" name="꺾인 연결선 23"/>
          <p:cNvCxnSpPr/>
          <p:nvPr/>
        </p:nvCxnSpPr>
        <p:spPr>
          <a:xfrm>
            <a:off x="6133449" y="4826614"/>
            <a:ext cx="1536447" cy="101147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19375" y="156197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cxnSp>
        <p:nvCxnSpPr>
          <p:cNvPr id="29" name="꺾인 연결선 28"/>
          <p:cNvCxnSpPr/>
          <p:nvPr/>
        </p:nvCxnSpPr>
        <p:spPr>
          <a:xfrm rot="16200000" flipH="1">
            <a:off x="8593873" y="1921730"/>
            <a:ext cx="5519856" cy="1676397"/>
          </a:xfrm>
          <a:prstGeom prst="bentConnector3">
            <a:avLst>
              <a:gd name="adj1" fmla="val 9989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31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8900000">
            <a:off x="2928547" y="2341063"/>
            <a:ext cx="2086662" cy="208666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021719" y="2931949"/>
            <a:ext cx="4201753" cy="8002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도전과 성과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8471" y="3036606"/>
            <a:ext cx="146681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2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-317500" y="0"/>
            <a:ext cx="10858500" cy="5499100"/>
          </a:xfrm>
          <a:prstGeom prst="bentConnector3">
            <a:avLst>
              <a:gd name="adj1" fmla="val 99942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2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4888963" y="791475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0" name="자유형 19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2700000">
            <a:off x="6447504" y="1451163"/>
            <a:ext cx="2107267" cy="1168574"/>
            <a:chOff x="4346655" y="4425710"/>
            <a:chExt cx="3763736" cy="2087163"/>
          </a:xfrm>
          <a:solidFill>
            <a:srgbClr val="FA4324"/>
          </a:solidFill>
        </p:grpSpPr>
        <p:sp>
          <p:nvSpPr>
            <p:cNvPr id="23" name="자유형 22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5400000">
            <a:off x="7071722" y="3005728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6" name="자유형 25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8100000">
            <a:off x="6434415" y="4615337"/>
            <a:ext cx="2107267" cy="1168574"/>
            <a:chOff x="4346655" y="4425710"/>
            <a:chExt cx="3763736" cy="2087163"/>
          </a:xfrm>
          <a:solidFill>
            <a:schemeClr val="tx2">
              <a:lumMod val="75000"/>
            </a:schemeClr>
          </a:solidFill>
        </p:grpSpPr>
        <p:sp>
          <p:nvSpPr>
            <p:cNvPr id="29" name="자유형 28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10800000">
            <a:off x="4888962" y="5205187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2" name="자유형 31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18900000" flipH="1">
            <a:off x="3294950" y="1462839"/>
            <a:ext cx="2107267" cy="1168574"/>
            <a:chOff x="4346655" y="4425710"/>
            <a:chExt cx="3763736" cy="208716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자유형 34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16200000" flipH="1">
            <a:off x="2711388" y="3053701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8" name="자유형 37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3500000" flipH="1">
            <a:off x="3331789" y="4591388"/>
            <a:ext cx="2107267" cy="1168575"/>
            <a:chOff x="4346655" y="4425710"/>
            <a:chExt cx="3763736" cy="2087163"/>
          </a:xfrm>
          <a:solidFill>
            <a:srgbClr val="F9A46B"/>
          </a:solidFill>
        </p:grpSpPr>
        <p:sp>
          <p:nvSpPr>
            <p:cNvPr id="41" name="자유형 40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062027" y="5845898"/>
            <a:ext cx="289452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그래프는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png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html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저장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htmlwidget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90899" y="5199624"/>
            <a:ext cx="2894523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비구조화된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데이터의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클렌징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문자형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핸들링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stringr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87536" y="1519832"/>
            <a:ext cx="2894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테이블 형식의  데이터 핸들링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dplyr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22700" y="1399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4968" y="3227004"/>
            <a:ext cx="3523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시각화를 통한 탐색적 데이터 분석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ggplot2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s://www.selenium.dev/images/selenium_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09" y="4312464"/>
            <a:ext cx="1921234" cy="4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12" descr="검은색, 옅은, 회로, 컴퓨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2E4FE55-2BA6-498F-BFA4-99B7ADDE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35" y="3430370"/>
            <a:ext cx="618696" cy="716815"/>
          </a:xfrm>
          <a:prstGeom prst="rect">
            <a:avLst/>
          </a:prstGeom>
        </p:spPr>
      </p:pic>
      <p:pic>
        <p:nvPicPr>
          <p:cNvPr id="53" name="Picture 12" descr="Resources for R | Center for Statistics and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33" y="2283425"/>
            <a:ext cx="18254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627" y="3370575"/>
            <a:ext cx="687669" cy="793853"/>
          </a:xfrm>
          <a:prstGeom prst="rect">
            <a:avLst/>
          </a:prstGeom>
        </p:spPr>
      </p:pic>
      <p:pic>
        <p:nvPicPr>
          <p:cNvPr id="49" name="그림 18" descr="표지판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611F335-5CAD-4568-BF47-9B7A5DFD3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239" y="3365774"/>
            <a:ext cx="690260" cy="782962"/>
          </a:xfrm>
          <a:prstGeom prst="rect">
            <a:avLst/>
          </a:prstGeom>
        </p:spPr>
      </p:pic>
      <p:pic>
        <p:nvPicPr>
          <p:cNvPr id="48" name="그림 14" descr="시계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CE58245-8D46-4A31-BF35-77C3229D3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435" y="3386827"/>
            <a:ext cx="690260" cy="7829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7213452" y="5278337"/>
            <a:ext cx="340538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워드클라우드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시각화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wordsmart2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소셜데이터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키워드 추출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KoNLP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R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오라클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RDBS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연동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DBI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810333" y="3004655"/>
            <a:ext cx="35238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소셜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크롤링과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공공데이터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다운로드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반복수행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: R Selenium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20290" y="1244588"/>
            <a:ext cx="415719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lang="ko-KR" alt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스튜디오와 </a:t>
            </a:r>
            <a:endParaRPr lang="en-US" altLang="ko-KR" sz="16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  <a:r>
              <a:rPr lang="ko-KR" alt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위한 </a:t>
            </a:r>
            <a:r>
              <a:rPr lang="ko-KR" altLang="en-US" sz="16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헤들리</a:t>
            </a:r>
            <a:r>
              <a:rPr lang="ko-KR" alt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위크헴의</a:t>
            </a:r>
            <a:r>
              <a:rPr lang="ko-KR" alt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tidyverse</a:t>
            </a:r>
            <a:r>
              <a:rPr lang="en-US" altLang="ko-KR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계열 라이브러리 적극 활용</a:t>
            </a:r>
            <a:endParaRPr lang="ko-KR" altLang="en-US" sz="9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꺾인 연결선 42"/>
          <p:cNvCxnSpPr/>
          <p:nvPr/>
        </p:nvCxnSpPr>
        <p:spPr>
          <a:xfrm rot="16200000" flipV="1">
            <a:off x="3746500" y="63500"/>
            <a:ext cx="6858000" cy="67310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86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꺾인 연결선 4"/>
          <p:cNvCxnSpPr/>
          <p:nvPr/>
        </p:nvCxnSpPr>
        <p:spPr>
          <a:xfrm flipV="1">
            <a:off x="3822700" y="1219200"/>
            <a:ext cx="8267700" cy="5638800"/>
          </a:xfrm>
          <a:prstGeom prst="bentConnector3">
            <a:avLst>
              <a:gd name="adj1" fmla="val -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888963" y="791475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0" name="자유형 19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2700000">
            <a:off x="6447504" y="1451163"/>
            <a:ext cx="2107267" cy="1168574"/>
            <a:chOff x="4346655" y="4425710"/>
            <a:chExt cx="3763736" cy="2087163"/>
          </a:xfrm>
          <a:solidFill>
            <a:srgbClr val="FA4324"/>
          </a:solidFill>
        </p:grpSpPr>
        <p:sp>
          <p:nvSpPr>
            <p:cNvPr id="23" name="자유형 22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5400000">
            <a:off x="7071722" y="3005728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6" name="자유형 25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8100000">
            <a:off x="6434415" y="4615337"/>
            <a:ext cx="2107267" cy="1168574"/>
            <a:chOff x="4346655" y="4425710"/>
            <a:chExt cx="3763736" cy="2087163"/>
          </a:xfrm>
          <a:solidFill>
            <a:schemeClr val="tx2">
              <a:lumMod val="75000"/>
            </a:schemeClr>
          </a:solidFill>
        </p:grpSpPr>
        <p:sp>
          <p:nvSpPr>
            <p:cNvPr id="29" name="자유형 28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10800000">
            <a:off x="4888962" y="5205187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2" name="자유형 31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18900000" flipH="1">
            <a:off x="3294950" y="1462839"/>
            <a:ext cx="2107267" cy="1168574"/>
            <a:chOff x="4346655" y="4425710"/>
            <a:chExt cx="3763736" cy="208716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자유형 34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16200000" flipH="1">
            <a:off x="2711388" y="3053701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8" name="자유형 37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3500000" flipH="1">
            <a:off x="3331789" y="4591388"/>
            <a:ext cx="2107267" cy="1168575"/>
            <a:chOff x="4346655" y="4425710"/>
            <a:chExt cx="3763736" cy="2087163"/>
          </a:xfrm>
          <a:solidFill>
            <a:srgbClr val="F9A46B"/>
          </a:solidFill>
        </p:grpSpPr>
        <p:sp>
          <p:nvSpPr>
            <p:cNvPr id="41" name="자유형 40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513009" y="5199624"/>
            <a:ext cx="310419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시각화를 통한 탐색적 데이터 분석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모델을 사용한 데이터 분석은 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</a:rPr>
              <a:t>Y = a X + b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형식의 단순선형회귀 분석만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시도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526098" y="1257418"/>
            <a:ext cx="289452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구현한 정보를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Spring project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끌어올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때는 이미지 위주로 구현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90899" y="5199624"/>
            <a:ext cx="289452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비구조화된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데이터 항목이 많아 정확도가 많이 떨어짐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예시 </a:t>
            </a:r>
            <a:r>
              <a:rPr lang="en-US" altLang="ko-KR" sz="900" dirty="0" smtClean="0">
                <a:solidFill>
                  <a:schemeClr val="bg1"/>
                </a:solidFill>
              </a:rPr>
              <a:t>)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</a:rPr>
              <a:t>“</a:t>
            </a:r>
            <a:r>
              <a:rPr lang="ko-KR" altLang="en-US" sz="900" dirty="0" err="1" smtClean="0">
                <a:solidFill>
                  <a:schemeClr val="bg1"/>
                </a:solidFill>
              </a:rPr>
              <a:t>긱품위생법</a:t>
            </a:r>
            <a:r>
              <a:rPr lang="en-US" altLang="ko-KR" sz="900" dirty="0">
                <a:solidFill>
                  <a:schemeClr val="bg1"/>
                </a:solidFill>
              </a:rPr>
              <a:t>","</a:t>
            </a:r>
            <a:r>
              <a:rPr lang="ko-KR" altLang="en-US" sz="900" dirty="0" err="1">
                <a:solidFill>
                  <a:schemeClr val="bg1"/>
                </a:solidFill>
              </a:rPr>
              <a:t>ㅅㄱ품위생법</a:t>
            </a:r>
            <a:r>
              <a:rPr lang="en-US" altLang="ko-KR" sz="900" dirty="0">
                <a:solidFill>
                  <a:schemeClr val="bg1"/>
                </a:solidFill>
              </a:rPr>
              <a:t>", "</a:t>
            </a:r>
            <a:r>
              <a:rPr lang="ko-KR" altLang="en-US" sz="900" dirty="0" err="1">
                <a:solidFill>
                  <a:schemeClr val="bg1"/>
                </a:solidFill>
              </a:rPr>
              <a:t>삭품위생법</a:t>
            </a:r>
            <a:r>
              <a:rPr lang="en-US" altLang="ko-KR" sz="900" dirty="0">
                <a:solidFill>
                  <a:schemeClr val="bg1"/>
                </a:solidFill>
              </a:rPr>
              <a:t>", "</a:t>
            </a:r>
            <a:r>
              <a:rPr lang="ko-KR" altLang="en-US" sz="900" dirty="0" err="1">
                <a:solidFill>
                  <a:schemeClr val="bg1"/>
                </a:solidFill>
              </a:rPr>
              <a:t>색품위생법</a:t>
            </a:r>
            <a:r>
              <a:rPr lang="en-US" altLang="ko-KR" sz="900" dirty="0">
                <a:solidFill>
                  <a:schemeClr val="bg1"/>
                </a:solidFill>
              </a:rPr>
              <a:t>", "</a:t>
            </a:r>
            <a:r>
              <a:rPr lang="ko-KR" altLang="en-US" sz="900" dirty="0" err="1">
                <a:solidFill>
                  <a:schemeClr val="bg1"/>
                </a:solidFill>
              </a:rPr>
              <a:t>섹품위생법</a:t>
            </a:r>
            <a:r>
              <a:rPr lang="en-US" altLang="ko-KR" sz="900" dirty="0">
                <a:solidFill>
                  <a:schemeClr val="bg1"/>
                </a:solidFill>
              </a:rPr>
              <a:t>", "</a:t>
            </a:r>
            <a:r>
              <a:rPr lang="ko-KR" altLang="en-US" sz="900" dirty="0" err="1" smtClean="0">
                <a:solidFill>
                  <a:schemeClr val="bg1"/>
                </a:solidFill>
              </a:rPr>
              <a:t>시ㄱ품위생법</a:t>
            </a:r>
            <a:r>
              <a:rPr lang="en-US" altLang="ko-KR" sz="900" dirty="0" smtClean="0">
                <a:solidFill>
                  <a:schemeClr val="bg1"/>
                </a:solidFill>
              </a:rPr>
              <a:t>“ …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68910" y="1197507"/>
            <a:ext cx="289452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수치형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컬럼이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적은 데이터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분석 대상은 빈도와 기간에 한정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Working with Pandas dataframes with IBM TM1 and Planning Analytic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89" y="299672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tplotlib logo — Matplotlib 3.1.0 docu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74" y="2536016"/>
            <a:ext cx="180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:TensorFlowLogo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88" y="3079976"/>
            <a:ext cx="108017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umPy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27" y="4036792"/>
            <a:ext cx="181894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3822700" y="1399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24344" y="3227004"/>
            <a:ext cx="289452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비 정형화된 데이터 입력 방식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예시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근거조문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처분내용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59" name="Picture 12" descr="파일:Python-logo-notext.svg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97" y="278847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6776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4888963" y="791475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0" name="자유형 19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2700000">
            <a:off x="6447504" y="1451163"/>
            <a:ext cx="2107267" cy="1168574"/>
            <a:chOff x="4346655" y="4425710"/>
            <a:chExt cx="3763736" cy="2087163"/>
          </a:xfrm>
          <a:solidFill>
            <a:srgbClr val="FA4324"/>
          </a:solidFill>
        </p:grpSpPr>
        <p:sp>
          <p:nvSpPr>
            <p:cNvPr id="23" name="자유형 22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5400000">
            <a:off x="7071722" y="3005728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26" name="자유형 25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8100000">
            <a:off x="6434415" y="4615337"/>
            <a:ext cx="2107267" cy="1168574"/>
            <a:chOff x="4346655" y="4425710"/>
            <a:chExt cx="3763736" cy="2087163"/>
          </a:xfrm>
          <a:solidFill>
            <a:schemeClr val="tx2">
              <a:lumMod val="75000"/>
            </a:schemeClr>
          </a:solidFill>
        </p:grpSpPr>
        <p:sp>
          <p:nvSpPr>
            <p:cNvPr id="29" name="자유형 28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10800000">
            <a:off x="4888962" y="5205187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2" name="자유형 31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18900000" flipH="1">
            <a:off x="3294950" y="1462839"/>
            <a:ext cx="2107267" cy="1168574"/>
            <a:chOff x="4346655" y="4425710"/>
            <a:chExt cx="3763736" cy="208716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자유형 34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16200000" flipH="1">
            <a:off x="2711388" y="3053701"/>
            <a:ext cx="2107267" cy="1168574"/>
            <a:chOff x="4346655" y="4425710"/>
            <a:chExt cx="3763736" cy="2087163"/>
          </a:xfrm>
          <a:solidFill>
            <a:srgbClr val="D2D8E4"/>
          </a:solidFill>
        </p:grpSpPr>
        <p:sp>
          <p:nvSpPr>
            <p:cNvPr id="38" name="자유형 37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13500000" flipH="1">
            <a:off x="3331789" y="4591388"/>
            <a:ext cx="2107267" cy="1168575"/>
            <a:chOff x="4346655" y="4425710"/>
            <a:chExt cx="3763736" cy="2087163"/>
          </a:xfrm>
          <a:solidFill>
            <a:srgbClr val="F9A46B"/>
          </a:solidFill>
        </p:grpSpPr>
        <p:sp>
          <p:nvSpPr>
            <p:cNvPr id="41" name="자유형 40"/>
            <p:cNvSpPr/>
            <p:nvPr/>
          </p:nvSpPr>
          <p:spPr>
            <a:xfrm rot="10800000">
              <a:off x="4346655" y="4425710"/>
              <a:ext cx="3763736" cy="2087163"/>
            </a:xfrm>
            <a:custGeom>
              <a:avLst/>
              <a:gdLst>
                <a:gd name="connsiteX0" fmla="*/ 2333891 w 9918700"/>
                <a:gd name="connsiteY0" fmla="*/ 0 h 5500370"/>
                <a:gd name="connsiteX1" fmla="*/ 7574648 w 9918700"/>
                <a:gd name="connsiteY1" fmla="*/ 0 h 5500370"/>
                <a:gd name="connsiteX2" fmla="*/ 7794306 w 9918700"/>
                <a:gd name="connsiteY2" fmla="*/ 145599 h 5500370"/>
                <a:gd name="connsiteX3" fmla="*/ 7795935 w 9918700"/>
                <a:gd name="connsiteY3" fmla="*/ 153670 h 5500370"/>
                <a:gd name="connsiteX4" fmla="*/ 7804775 w 9918700"/>
                <a:gd name="connsiteY4" fmla="*/ 153670 h 5500370"/>
                <a:gd name="connsiteX5" fmla="*/ 9918700 w 9918700"/>
                <a:gd name="connsiteY5" fmla="*/ 5500370 h 5500370"/>
                <a:gd name="connsiteX6" fmla="*/ 9627369 w 9918700"/>
                <a:gd name="connsiteY6" fmla="*/ 5500370 h 5500370"/>
                <a:gd name="connsiteX7" fmla="*/ 9814379 w 9918700"/>
                <a:gd name="connsiteY7" fmla="*/ 5392420 h 5500370"/>
                <a:gd name="connsiteX8" fmla="*/ 7915389 w 9918700"/>
                <a:gd name="connsiteY8" fmla="*/ 1247150 h 5500370"/>
                <a:gd name="connsiteX9" fmla="*/ 7804775 w 9918700"/>
                <a:gd name="connsiteY9" fmla="*/ 967376 h 5500370"/>
                <a:gd name="connsiteX10" fmla="*/ 7795935 w 9918700"/>
                <a:gd name="connsiteY10" fmla="*/ 967376 h 5500370"/>
                <a:gd name="connsiteX11" fmla="*/ 7794306 w 9918700"/>
                <a:gd name="connsiteY11" fmla="*/ 959305 h 5500370"/>
                <a:gd name="connsiteX12" fmla="*/ 7574648 w 9918700"/>
                <a:gd name="connsiteY12" fmla="*/ 813706 h 5500370"/>
                <a:gd name="connsiteX13" fmla="*/ 2333891 w 9918700"/>
                <a:gd name="connsiteY13" fmla="*/ 813706 h 5500370"/>
                <a:gd name="connsiteX14" fmla="*/ 2114233 w 9918700"/>
                <a:gd name="connsiteY14" fmla="*/ 959305 h 5500370"/>
                <a:gd name="connsiteX15" fmla="*/ 2111225 w 9918700"/>
                <a:gd name="connsiteY15" fmla="*/ 974205 h 5500370"/>
                <a:gd name="connsiteX16" fmla="*/ 2003311 w 9918700"/>
                <a:gd name="connsiteY16" fmla="*/ 1247149 h 5500370"/>
                <a:gd name="connsiteX17" fmla="*/ 104321 w 9918700"/>
                <a:gd name="connsiteY17" fmla="*/ 5392420 h 5500370"/>
                <a:gd name="connsiteX18" fmla="*/ 291332 w 9918700"/>
                <a:gd name="connsiteY18" fmla="*/ 5500370 h 5500370"/>
                <a:gd name="connsiteX19" fmla="*/ 0 w 9918700"/>
                <a:gd name="connsiteY19" fmla="*/ 5500370 h 5500370"/>
                <a:gd name="connsiteX20" fmla="*/ 2111225 w 9918700"/>
                <a:gd name="connsiteY20" fmla="*/ 160499 h 5500370"/>
                <a:gd name="connsiteX21" fmla="*/ 2114233 w 9918700"/>
                <a:gd name="connsiteY21" fmla="*/ 145599 h 5500370"/>
                <a:gd name="connsiteX22" fmla="*/ 2333891 w 9918700"/>
                <a:gd name="connsiteY22" fmla="*/ 0 h 55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18700" h="5500370">
                  <a:moveTo>
                    <a:pt x="2333891" y="0"/>
                  </a:moveTo>
                  <a:lnTo>
                    <a:pt x="7574648" y="0"/>
                  </a:lnTo>
                  <a:cubicBezTo>
                    <a:pt x="7673393" y="0"/>
                    <a:pt x="7758116" y="60037"/>
                    <a:pt x="7794306" y="145599"/>
                  </a:cubicBezTo>
                  <a:lnTo>
                    <a:pt x="7795935" y="153670"/>
                  </a:lnTo>
                  <a:lnTo>
                    <a:pt x="7804775" y="153670"/>
                  </a:lnTo>
                  <a:lnTo>
                    <a:pt x="9918700" y="5500370"/>
                  </a:lnTo>
                  <a:lnTo>
                    <a:pt x="9627369" y="5500370"/>
                  </a:lnTo>
                  <a:lnTo>
                    <a:pt x="9814379" y="5392420"/>
                  </a:lnTo>
                  <a:lnTo>
                    <a:pt x="7915389" y="1247150"/>
                  </a:lnTo>
                  <a:lnTo>
                    <a:pt x="7804775" y="967376"/>
                  </a:lnTo>
                  <a:lnTo>
                    <a:pt x="7795935" y="967376"/>
                  </a:lnTo>
                  <a:lnTo>
                    <a:pt x="7794306" y="959305"/>
                  </a:lnTo>
                  <a:cubicBezTo>
                    <a:pt x="7758116" y="873743"/>
                    <a:pt x="7673393" y="813706"/>
                    <a:pt x="7574648" y="813706"/>
                  </a:cubicBezTo>
                  <a:lnTo>
                    <a:pt x="2333891" y="813706"/>
                  </a:lnTo>
                  <a:cubicBezTo>
                    <a:pt x="2235146" y="813706"/>
                    <a:pt x="2150423" y="873743"/>
                    <a:pt x="2114233" y="959305"/>
                  </a:cubicBezTo>
                  <a:lnTo>
                    <a:pt x="2111225" y="974205"/>
                  </a:lnTo>
                  <a:lnTo>
                    <a:pt x="2003311" y="1247149"/>
                  </a:lnTo>
                  <a:lnTo>
                    <a:pt x="104321" y="5392420"/>
                  </a:lnTo>
                  <a:lnTo>
                    <a:pt x="291332" y="5500370"/>
                  </a:lnTo>
                  <a:lnTo>
                    <a:pt x="0" y="5500370"/>
                  </a:lnTo>
                  <a:lnTo>
                    <a:pt x="2111225" y="160499"/>
                  </a:lnTo>
                  <a:lnTo>
                    <a:pt x="2114233" y="145599"/>
                  </a:lnTo>
                  <a:cubicBezTo>
                    <a:pt x="2150423" y="60037"/>
                    <a:pt x="2235146" y="0"/>
                    <a:pt x="23338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 flipV="1">
              <a:off x="5997205" y="6013769"/>
              <a:ext cx="462636" cy="1975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490899" y="5199624"/>
            <a:ext cx="2894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개발 환경 구축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white"/>
                </a:solidFill>
              </a:rPr>
              <a:t>Auzre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87536" y="1519832"/>
            <a:ext cx="289452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인라인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이벤트 삽입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그래프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비쥬얼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:AJAX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822700" y="1399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4968" y="3227004"/>
            <a:ext cx="3523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Oracle DB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로 데이터 추출 및 가공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Oracle </a:t>
            </a:r>
            <a:r>
              <a:rPr lang="en-US" altLang="ko-KR" sz="1400" b="1" dirty="0">
                <a:solidFill>
                  <a:prstClr val="white"/>
                </a:solidFill>
              </a:rPr>
              <a:t>DB </a:t>
            </a:r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13452" y="5278337"/>
            <a:ext cx="340538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워드클라우드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시각화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: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wordsmart2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소셜데이터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키워드 추출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: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KoNLP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R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과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오라클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RDBS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연동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: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DBI</a:t>
            </a:r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810333" y="3004655"/>
            <a:ext cx="3523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white"/>
                </a:solidFill>
              </a:rPr>
              <a:t>PyThon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을 이용한 정적 및 동적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크롤링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:request,beautifulsoup4,Solenium</a:t>
            </a:r>
            <a:endParaRPr lang="en-US" altLang="ko-KR" sz="1200" b="1" dirty="0" smtClean="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20290" y="1244588"/>
            <a:ext cx="4157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검색어를</a:t>
            </a:r>
            <a:r>
              <a:rPr lang="ko-KR" altLang="en-US" sz="16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자동 완성 기능</a:t>
            </a:r>
            <a:endParaRPr lang="en-US" altLang="ko-KR" sz="1600" b="1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입력된 </a:t>
            </a:r>
            <a:r>
              <a:rPr lang="ko-KR" altLang="en-US" sz="1600" b="1" i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검색어를</a:t>
            </a:r>
            <a:r>
              <a:rPr lang="ko-KR" altLang="en-US" sz="16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분리해 검색한다</a:t>
            </a:r>
            <a:endParaRPr lang="en-US" altLang="ko-KR" sz="1600" b="1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:Ajax</a:t>
            </a:r>
            <a:endParaRPr lang="ko-KR" altLang="en-US" sz="900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588619" y="3243874"/>
            <a:ext cx="2713139" cy="59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데이터 시각화</a:t>
            </a:r>
            <a:r>
              <a:rPr lang="en-US" altLang="ko-KR" dirty="0" smtClean="0">
                <a:solidFill>
                  <a:prstClr val="white"/>
                </a:solidFill>
              </a:rPr>
              <a:t>/ </a:t>
            </a:r>
            <a:r>
              <a:rPr lang="ko-KR" altLang="en-US" dirty="0" err="1" smtClean="0">
                <a:solidFill>
                  <a:prstClr val="white"/>
                </a:solidFill>
              </a:rPr>
              <a:t>백엔드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4" name="꺾인 연결선 43"/>
          <p:cNvCxnSpPr/>
          <p:nvPr/>
        </p:nvCxnSpPr>
        <p:spPr>
          <a:xfrm>
            <a:off x="-114300" y="1219200"/>
            <a:ext cx="12306300" cy="43434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24415" y="5821836"/>
            <a:ext cx="289452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white"/>
                </a:solidFill>
              </a:rPr>
              <a:t>AWS</a:t>
            </a:r>
            <a:r>
              <a:rPr lang="en-US" altLang="ko-KR" sz="1400" b="1" smtClean="0">
                <a:solidFill>
                  <a:prstClr val="white"/>
                </a:solidFill>
              </a:rPr>
              <a:t> 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배포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 err="1" smtClean="0">
                <a:solidFill>
                  <a:prstClr val="white"/>
                </a:solidFill>
              </a:rPr>
              <a:t>가비아</a:t>
            </a:r>
            <a:r>
              <a:rPr lang="ko-KR" altLang="en-US" sz="900" dirty="0" smtClean="0">
                <a:solidFill>
                  <a:prstClr val="white"/>
                </a:solidFill>
              </a:rPr>
              <a:t> 도메인 사용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14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꺾인 연결선 1"/>
          <p:cNvCxnSpPr/>
          <p:nvPr/>
        </p:nvCxnSpPr>
        <p:spPr>
          <a:xfrm>
            <a:off x="0" y="5562600"/>
            <a:ext cx="9563100" cy="1295400"/>
          </a:xfrm>
          <a:prstGeom prst="bentConnector3">
            <a:avLst>
              <a:gd name="adj1" fmla="val 9993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666606" y="11159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3993250" y="916676"/>
            <a:ext cx="5649513" cy="124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다양한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API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3140591" cy="6858000"/>
          </a:xfrm>
          <a:custGeom>
            <a:avLst/>
            <a:gdLst>
              <a:gd name="connsiteX0" fmla="*/ 0 w 2726721"/>
              <a:gd name="connsiteY0" fmla="*/ 0 h 6858000"/>
              <a:gd name="connsiteX1" fmla="*/ 2726721 w 2726721"/>
              <a:gd name="connsiteY1" fmla="*/ 0 h 6858000"/>
              <a:gd name="connsiteX2" fmla="*/ 1099809 w 2726721"/>
              <a:gd name="connsiteY2" fmla="*/ 6858000 h 6858000"/>
              <a:gd name="connsiteX3" fmla="*/ 0 w 27267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6721" h="6858000">
                <a:moveTo>
                  <a:pt x="0" y="0"/>
                </a:moveTo>
                <a:lnTo>
                  <a:pt x="2726721" y="0"/>
                </a:lnTo>
                <a:lnTo>
                  <a:pt x="109980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82736" y="27869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409380" y="2587676"/>
            <a:ext cx="5649513" cy="124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Google map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좌표 받아오는데 어려움을 겪음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1"/>
                </a:solidFill>
              </a:rPr>
              <a:t>API </a:t>
            </a:r>
            <a:r>
              <a:rPr lang="ko-KR" altLang="en-US" sz="1600" b="1" dirty="0">
                <a:solidFill>
                  <a:schemeClr val="bg1"/>
                </a:solidFill>
              </a:rPr>
              <a:t>이해도 부족으로 인한 구현의 어려움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446434" y="2786934"/>
            <a:ext cx="2014634" cy="10468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Key </a:t>
            </a:r>
            <a:r>
              <a:rPr lang="ko-KR" altLang="en-US" sz="1100" dirty="0"/>
              <a:t>문제와 좌표 문제로 초창기 구현에 사용되었으나 </a:t>
            </a:r>
            <a:r>
              <a:rPr lang="en-US" altLang="ko-KR" sz="1100" dirty="0" err="1"/>
              <a:t>Kakao</a:t>
            </a:r>
            <a:r>
              <a:rPr lang="en-US" altLang="ko-KR" sz="1100" dirty="0"/>
              <a:t> map</a:t>
            </a:r>
            <a:r>
              <a:rPr lang="ko-KR" altLang="en-US" sz="1100" dirty="0"/>
              <a:t>으로 대체</a:t>
            </a:r>
            <a:endParaRPr lang="en-US" altLang="ko-KR" sz="1100" dirty="0"/>
          </a:p>
        </p:txBody>
      </p:sp>
      <p:sp>
        <p:nvSpPr>
          <p:cNvPr id="12" name="타원 11"/>
          <p:cNvSpPr/>
          <p:nvPr/>
        </p:nvSpPr>
        <p:spPr>
          <a:xfrm>
            <a:off x="2522616" y="44579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/>
          <p:cNvSpPr/>
          <p:nvPr/>
        </p:nvSpPr>
        <p:spPr>
          <a:xfrm>
            <a:off x="2849260" y="4258676"/>
            <a:ext cx="5649513" cy="124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</a:rPr>
              <a:t>Kakao</a:t>
            </a:r>
            <a:r>
              <a:rPr lang="en-US" altLang="ko-KR" sz="1600" b="1" dirty="0">
                <a:solidFill>
                  <a:schemeClr val="bg1"/>
                </a:solidFill>
              </a:rPr>
              <a:t> map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1"/>
                </a:solidFill>
              </a:rPr>
              <a:t>Sample</a:t>
            </a:r>
            <a:r>
              <a:rPr lang="ko-KR" altLang="en-US" sz="1600" b="1" dirty="0">
                <a:solidFill>
                  <a:schemeClr val="bg1"/>
                </a:solidFill>
              </a:rPr>
              <a:t>을 통해 코드 이해에 도움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40899" y="4457934"/>
            <a:ext cx="2014634" cy="10468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Key</a:t>
            </a:r>
            <a:r>
              <a:rPr lang="ko-KR" altLang="en-US" sz="1100" dirty="0"/>
              <a:t>도 문제없이 받아오고 이용 횟수에도 부담이 없어 </a:t>
            </a:r>
            <a:r>
              <a:rPr lang="en-US" altLang="ko-KR" sz="1100" dirty="0" err="1"/>
              <a:t>Kakao</a:t>
            </a:r>
            <a:r>
              <a:rPr lang="en-US" altLang="ko-KR" sz="1100" dirty="0"/>
              <a:t> map </a:t>
            </a:r>
            <a:r>
              <a:rPr lang="ko-KR" altLang="en-US" sz="1100" dirty="0"/>
              <a:t>사용</a:t>
            </a:r>
            <a:endParaRPr lang="en-US" altLang="ko-KR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7213600" y="20345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962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/>
          <p:cNvCxnSpPr/>
          <p:nvPr/>
        </p:nvCxnSpPr>
        <p:spPr>
          <a:xfrm>
            <a:off x="9556595" y="0"/>
            <a:ext cx="0" cy="685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육각형 1"/>
          <p:cNvSpPr/>
          <p:nvPr/>
        </p:nvSpPr>
        <p:spPr>
          <a:xfrm rot="16200000">
            <a:off x="4816126" y="2337099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 rot="16200000">
            <a:off x="8052033" y="938999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육각형 4"/>
          <p:cNvSpPr/>
          <p:nvPr/>
        </p:nvSpPr>
        <p:spPr>
          <a:xfrm rot="16200000">
            <a:off x="1612544" y="938999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2" idx="5"/>
            <a:endCxn id="5" idx="2"/>
          </p:cNvCxnSpPr>
          <p:nvPr/>
        </p:nvCxnSpPr>
        <p:spPr>
          <a:xfrm flipH="1" flipV="1">
            <a:off x="4005092" y="2661709"/>
            <a:ext cx="981084" cy="175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" idx="1"/>
            <a:endCxn id="4" idx="4"/>
          </p:cNvCxnSpPr>
          <p:nvPr/>
        </p:nvCxnSpPr>
        <p:spPr>
          <a:xfrm flipV="1">
            <a:off x="7208674" y="2661709"/>
            <a:ext cx="1013409" cy="175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42520" y="1079379"/>
            <a:ext cx="4364264" cy="63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Microsoft</a:t>
            </a:r>
            <a:endParaRPr lang="en-US" altLang="ko-KR" sz="4000" dirty="0">
              <a:solidFill>
                <a:schemeClr val="bg1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8840" y="3219505"/>
            <a:ext cx="3044084" cy="4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Microsoft office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1290" y="3281759"/>
            <a:ext cx="3044084" cy="4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Visual Studio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02610" y="4913023"/>
            <a:ext cx="3044084" cy="4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Microsoft Teams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071814" y="14225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>
            <a:stCxn id="19" idx="1"/>
            <a:endCxn id="2" idx="4"/>
          </p:cNvCxnSpPr>
          <p:nvPr/>
        </p:nvCxnSpPr>
        <p:spPr>
          <a:xfrm flipV="1">
            <a:off x="4005091" y="4059809"/>
            <a:ext cx="981085" cy="359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육각형 18"/>
          <p:cNvSpPr/>
          <p:nvPr/>
        </p:nvSpPr>
        <p:spPr>
          <a:xfrm rot="16200000">
            <a:off x="1612543" y="3919782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51470" y="6159389"/>
            <a:ext cx="3044084" cy="4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Github</a:t>
            </a:r>
            <a:endParaRPr lang="en-US" altLang="ko-KR" dirty="0" smtClean="0">
              <a:solidFill>
                <a:schemeClr val="bg1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6" name="육각형 15"/>
          <p:cNvSpPr/>
          <p:nvPr/>
        </p:nvSpPr>
        <p:spPr>
          <a:xfrm rot="16200000">
            <a:off x="8014116" y="4026332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endCxn id="16" idx="5"/>
          </p:cNvCxnSpPr>
          <p:nvPr/>
        </p:nvCxnSpPr>
        <p:spPr>
          <a:xfrm>
            <a:off x="7220011" y="4074455"/>
            <a:ext cx="964155" cy="4516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02088" y="6338473"/>
            <a:ext cx="3044084" cy="4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Azure </a:t>
            </a:r>
            <a:r>
              <a:rPr lang="en-US" altLang="ko-KR" dirty="0" err="1" smtClean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DevOps</a:t>
            </a:r>
            <a:endParaRPr lang="en-US" altLang="ko-KR" dirty="0" smtClean="0">
              <a:solidFill>
                <a:schemeClr val="bg1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860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/>
          <p:nvPr/>
        </p:nvCxnSpPr>
        <p:spPr>
          <a:xfrm>
            <a:off x="9556595" y="0"/>
            <a:ext cx="0" cy="685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 rot="18900000">
            <a:off x="2928547" y="2341063"/>
            <a:ext cx="2086662" cy="208666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021719" y="2931949"/>
            <a:ext cx="4201753" cy="8002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결 과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8471" y="3036606"/>
            <a:ext cx="146681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3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27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/>
          <p:nvPr/>
        </p:nvCxnSpPr>
        <p:spPr>
          <a:xfrm>
            <a:off x="9556595" y="0"/>
            <a:ext cx="0" cy="685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8" name="직사각형 7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85292"/>
              </p:ext>
            </p:extLst>
          </p:nvPr>
        </p:nvGraphicFramePr>
        <p:xfrm>
          <a:off x="1307999" y="2174265"/>
          <a:ext cx="6818294" cy="287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sz="105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24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25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26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27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28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/>
                        <a:t>29</a:t>
                      </a:r>
                      <a:endParaRPr lang="ko-KR" altLang="en-US" sz="1050" b="0"/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1433794" y="3628755"/>
            <a:ext cx="5591803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눈물 방울 12"/>
          <p:cNvSpPr/>
          <p:nvPr/>
        </p:nvSpPr>
        <p:spPr>
          <a:xfrm>
            <a:off x="6504171" y="3621053"/>
            <a:ext cx="521426" cy="478389"/>
          </a:xfrm>
          <a:prstGeom prst="teardrop">
            <a:avLst/>
          </a:prstGeom>
          <a:solidFill>
            <a:srgbClr val="3D9DE4"/>
          </a:solidFill>
          <a:ln w="9525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22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265523" y="5043149"/>
            <a:ext cx="2530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VERSION 2.0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시각화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Ex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  </a:t>
            </a:r>
            <a:r>
              <a:rPr lang="ko-KR" altLang="en-US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폐업률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이런 저런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정보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분석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Ex ) 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상관분석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단순선형회귀분석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500283" y="1860043"/>
            <a:ext cx="2752229" cy="1851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VERSION 1.0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업소 검색 기능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지도에 뿌려주기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(JAVA, HTML, R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 활용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업소 정보 조회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기본 주소 정보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행정 처분 정보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법령 연결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 분석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6" name="꺾인 연결선 15"/>
          <p:cNvCxnSpPr>
            <a:stCxn id="13" idx="7"/>
            <a:endCxn id="15" idx="0"/>
          </p:cNvCxnSpPr>
          <p:nvPr/>
        </p:nvCxnSpPr>
        <p:spPr>
          <a:xfrm rot="5400000" flipH="1" flipV="1">
            <a:off x="7570492" y="1315148"/>
            <a:ext cx="1761010" cy="2850801"/>
          </a:xfrm>
          <a:prstGeom prst="bentConnector3">
            <a:avLst>
              <a:gd name="adj1" fmla="val 112981"/>
            </a:avLst>
          </a:prstGeom>
          <a:ln>
            <a:solidFill>
              <a:srgbClr val="3D9DE4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452841" y="3135851"/>
            <a:ext cx="6607425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91411" y="3636455"/>
            <a:ext cx="968855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39014" y="4117175"/>
            <a:ext cx="6614925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0" name="눈물 방울 19"/>
          <p:cNvSpPr/>
          <p:nvPr/>
        </p:nvSpPr>
        <p:spPr>
          <a:xfrm>
            <a:off x="2729014" y="4572460"/>
            <a:ext cx="521426" cy="478389"/>
          </a:xfrm>
          <a:prstGeom prst="teardrop">
            <a:avLst/>
          </a:prstGeom>
          <a:solidFill>
            <a:srgbClr val="00B050"/>
          </a:solidFill>
          <a:ln w="95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46881" y="4603979"/>
            <a:ext cx="1933790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눈물 방울 22"/>
          <p:cNvSpPr/>
          <p:nvPr/>
        </p:nvSpPr>
        <p:spPr>
          <a:xfrm>
            <a:off x="4664122" y="4580162"/>
            <a:ext cx="521426" cy="478389"/>
          </a:xfrm>
          <a:prstGeom prst="teardrop">
            <a:avLst/>
          </a:prstGeom>
          <a:solidFill>
            <a:srgbClr val="FFC000"/>
          </a:solidFill>
          <a:ln w="952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4" name="눈물 방울 23"/>
          <p:cNvSpPr/>
          <p:nvPr/>
        </p:nvSpPr>
        <p:spPr>
          <a:xfrm>
            <a:off x="5574574" y="4587420"/>
            <a:ext cx="521426" cy="478389"/>
          </a:xfrm>
          <a:prstGeom prst="teardrop">
            <a:avLst/>
          </a:prstGeom>
          <a:solidFill>
            <a:srgbClr val="C00000"/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4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cxnSp>
        <p:nvCxnSpPr>
          <p:cNvPr id="25" name="꺾인 연결선 24"/>
          <p:cNvCxnSpPr/>
          <p:nvPr/>
        </p:nvCxnSpPr>
        <p:spPr>
          <a:xfrm rot="16200000" flipH="1">
            <a:off x="4489380" y="5322711"/>
            <a:ext cx="874133" cy="523761"/>
          </a:xfrm>
          <a:prstGeom prst="bentConnector3">
            <a:avLst>
              <a:gd name="adj1" fmla="val 102303"/>
            </a:avLst>
          </a:prstGeom>
          <a:ln>
            <a:solidFill>
              <a:srgbClr val="FFC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364126" y="5115915"/>
            <a:ext cx="268981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VERSION 3.0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 포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오류 점검 및 마무리 작업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최적화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16200000" flipH="1">
            <a:off x="1533335" y="5272193"/>
            <a:ext cx="674420" cy="293246"/>
          </a:xfrm>
          <a:prstGeom prst="bentConnector3">
            <a:avLst>
              <a:gd name="adj1" fmla="val 99604"/>
            </a:avLst>
          </a:prstGeom>
          <a:ln>
            <a:solidFill>
              <a:srgbClr val="00B05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575015" y="4650734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D-DAY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발표일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cxnSp>
        <p:nvCxnSpPr>
          <p:cNvPr id="29" name="꺾인 연결선 28"/>
          <p:cNvCxnSpPr/>
          <p:nvPr/>
        </p:nvCxnSpPr>
        <p:spPr>
          <a:xfrm>
            <a:off x="6133449" y="4826614"/>
            <a:ext cx="2317548" cy="21653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455600" y="4580162"/>
            <a:ext cx="1778254" cy="46298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3646" y="5041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91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917068" y="1151599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동 행</a:t>
            </a:r>
            <a:endParaRPr lang="en-US" altLang="ko-KR" sz="2800" b="1" i="1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17068" y="2393729"/>
            <a:ext cx="1904323" cy="3626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팀 장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72826" y="2393729"/>
            <a:ext cx="1904323" cy="3626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팀원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1 </a:t>
            </a:r>
            <a:r>
              <a:rPr lang="ko-KR" altLang="en-US" sz="1100" dirty="0" smtClean="0">
                <a:solidFill>
                  <a:schemeClr val="tx1"/>
                </a:solidFill>
              </a:rPr>
              <a:t>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7514" y="2393729"/>
            <a:ext cx="1904323" cy="3626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팀원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1 </a:t>
            </a:r>
            <a:r>
              <a:rPr lang="ko-KR" altLang="en-US" sz="1100" dirty="0" smtClean="0">
                <a:solidFill>
                  <a:schemeClr val="tx1"/>
                </a:solidFill>
              </a:rPr>
              <a:t>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31604" y="2965727"/>
            <a:ext cx="1555611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이찬우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개발 총괄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데이터 분석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sz="1000" dirty="0" smtClean="0">
                <a:solidFill>
                  <a:schemeClr val="bg1"/>
                </a:solidFill>
              </a:rPr>
              <a:t> 개발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DB </a:t>
            </a:r>
            <a:r>
              <a:rPr lang="ko-KR" altLang="en-US" sz="1000" dirty="0" smtClean="0">
                <a:solidFill>
                  <a:schemeClr val="bg1"/>
                </a:solidFill>
              </a:rPr>
              <a:t>생성 및 관리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i="1" dirty="0" smtClean="0">
                <a:solidFill>
                  <a:schemeClr val="bg1"/>
                </a:solidFill>
              </a:rPr>
              <a:t>Background : 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i="1" dirty="0" err="1" smtClean="0">
                <a:solidFill>
                  <a:schemeClr val="bg1"/>
                </a:solidFill>
              </a:rPr>
              <a:t>컴퓨터공학</a:t>
            </a:r>
            <a:endParaRPr lang="en-US" altLang="ko-KR" sz="1000" i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2050" y="2965728"/>
            <a:ext cx="1555611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김소연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데이터 시각화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데이터 전처리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i="1" dirty="0" smtClean="0">
                <a:solidFill>
                  <a:schemeClr val="bg1"/>
                </a:solidFill>
              </a:rPr>
              <a:t>Background :</a:t>
            </a:r>
          </a:p>
          <a:p>
            <a:pPr algn="ctr">
              <a:lnSpc>
                <a:spcPct val="150000"/>
              </a:lnSpc>
            </a:pPr>
            <a:r>
              <a:rPr lang="ko-KR" altLang="en-US" sz="1000" i="1" dirty="0" smtClean="0">
                <a:solidFill>
                  <a:schemeClr val="bg1"/>
                </a:solidFill>
              </a:rPr>
              <a:t>경제학</a:t>
            </a:r>
            <a:endParaRPr lang="en-US" altLang="ko-KR" sz="1000" i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09117" y="2965728"/>
            <a:ext cx="227289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최성연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아이디어 기획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PPT </a:t>
            </a:r>
            <a:r>
              <a:rPr lang="ko-KR" altLang="en-US" sz="1000" dirty="0" smtClean="0">
                <a:solidFill>
                  <a:schemeClr val="bg1"/>
                </a:solidFill>
              </a:rPr>
              <a:t>발표자료 기획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데이터 분석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UI/UX </a:t>
            </a:r>
            <a:r>
              <a:rPr lang="ko-KR" altLang="en-US" sz="1000" dirty="0" smtClean="0">
                <a:solidFill>
                  <a:schemeClr val="bg1"/>
                </a:solidFill>
              </a:rPr>
              <a:t>개발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DB </a:t>
            </a:r>
            <a:r>
              <a:rPr lang="ko-KR" altLang="en-US" sz="1000" dirty="0" smtClean="0">
                <a:solidFill>
                  <a:schemeClr val="bg1"/>
                </a:solidFill>
              </a:rPr>
              <a:t>생성 및 관리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i="1" dirty="0" smtClean="0">
                <a:solidFill>
                  <a:schemeClr val="bg1"/>
                </a:solidFill>
              </a:rPr>
              <a:t>Background :</a:t>
            </a:r>
          </a:p>
          <a:p>
            <a:pPr algn="ctr">
              <a:lnSpc>
                <a:spcPct val="150000"/>
              </a:lnSpc>
            </a:pPr>
            <a:r>
              <a:rPr lang="ko-KR" altLang="en-US" sz="1000" i="1" dirty="0" smtClean="0">
                <a:solidFill>
                  <a:schemeClr val="bg1"/>
                </a:solidFill>
              </a:rPr>
              <a:t>경영</a:t>
            </a:r>
            <a:r>
              <a:rPr lang="en-US" altLang="ko-KR" sz="1000" i="1" dirty="0" smtClean="0">
                <a:solidFill>
                  <a:schemeClr val="bg1"/>
                </a:solidFill>
              </a:rPr>
              <a:t>, </a:t>
            </a:r>
            <a:r>
              <a:rPr lang="ko-KR" altLang="en-US" sz="1000" i="1" dirty="0" err="1" smtClean="0">
                <a:solidFill>
                  <a:schemeClr val="bg1"/>
                </a:solidFill>
              </a:rPr>
              <a:t>광고홍보학</a:t>
            </a:r>
            <a:endParaRPr lang="en-US" altLang="ko-KR" sz="1000" i="1" dirty="0">
              <a:solidFill>
                <a:schemeClr val="bg1"/>
              </a:solidFill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999666" y="1479285"/>
            <a:ext cx="6402183" cy="5289815"/>
          </a:xfrm>
          <a:prstGeom prst="bentConnector4">
            <a:avLst>
              <a:gd name="adj1" fmla="val -3571"/>
              <a:gd name="adj2" fmla="val 5309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481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꺾인 연결선 19"/>
          <p:cNvCxnSpPr/>
          <p:nvPr/>
        </p:nvCxnSpPr>
        <p:spPr>
          <a:xfrm rot="5400000">
            <a:off x="3005255" y="306660"/>
            <a:ext cx="6858001" cy="624468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"/>
          <p:cNvSpPr>
            <a:spLocks/>
          </p:cNvSpPr>
          <p:nvPr/>
        </p:nvSpPr>
        <p:spPr bwMode="auto">
          <a:xfrm>
            <a:off x="859856" y="3278161"/>
            <a:ext cx="2270681" cy="2296072"/>
          </a:xfrm>
          <a:prstGeom prst="rect">
            <a:avLst/>
          </a:prstGeom>
          <a:solidFill>
            <a:srgbClr val="F2F6F9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Main 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59856" y="1182029"/>
            <a:ext cx="2281091" cy="20072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470097" y="3278160"/>
            <a:ext cx="2270681" cy="1909267"/>
          </a:xfrm>
          <a:prstGeom prst="rect">
            <a:avLst/>
          </a:prstGeom>
          <a:solidFill>
            <a:srgbClr val="F2F6F9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 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470097" y="1182029"/>
            <a:ext cx="2281092" cy="20072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080338" y="3278160"/>
            <a:ext cx="2270681" cy="1271537"/>
          </a:xfrm>
          <a:prstGeom prst="rect">
            <a:avLst/>
          </a:prstGeom>
          <a:solidFill>
            <a:srgbClr val="F2F6F9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Analysis 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6080338" y="1182029"/>
            <a:ext cx="2281091" cy="20072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35679" y="4381810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8690578" y="3278161"/>
            <a:ext cx="2270681" cy="2577422"/>
          </a:xfrm>
          <a:prstGeom prst="rect">
            <a:avLst/>
          </a:prstGeom>
          <a:solidFill>
            <a:srgbClr val="F2F6F9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Ranking 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8690578" y="1182029"/>
            <a:ext cx="2281091" cy="20072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45916" y="5675583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09783" y="5893655"/>
            <a:ext cx="1232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white"/>
                </a:solidFill>
              </a:rPr>
              <a:t>95</a:t>
            </a:r>
            <a:r>
              <a:rPr lang="en-US" altLang="ko-KR" sz="1100" dirty="0" smtClean="0">
                <a:solidFill>
                  <a:prstClr val="white"/>
                </a:solidFill>
              </a:rPr>
              <a:t>%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99543" y="4741810"/>
            <a:ext cx="123226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white"/>
                </a:solidFill>
              </a:rPr>
              <a:t>45</a:t>
            </a:r>
            <a:r>
              <a:rPr lang="en-US" altLang="ko-KR" sz="1100" dirty="0" smtClean="0">
                <a:solidFill>
                  <a:prstClr val="white"/>
                </a:solidFill>
              </a:rPr>
              <a:t>%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815196" y="5394233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425436" y="5014265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89303" y="5374265"/>
            <a:ext cx="1232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white"/>
                </a:solidFill>
              </a:rPr>
              <a:t>70</a:t>
            </a:r>
            <a:r>
              <a:rPr lang="en-US" altLang="ko-KR" sz="1100" dirty="0" smtClean="0">
                <a:solidFill>
                  <a:prstClr val="white"/>
                </a:solidFill>
              </a:rPr>
              <a:t>%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64548" y="5773827"/>
            <a:ext cx="1232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white"/>
                </a:solidFill>
              </a:rPr>
              <a:t>9</a:t>
            </a:r>
            <a:r>
              <a:rPr lang="en-US" altLang="ko-KR" sz="3200" b="1" dirty="0" smtClean="0">
                <a:solidFill>
                  <a:prstClr val="white"/>
                </a:solidFill>
              </a:rPr>
              <a:t>0</a:t>
            </a:r>
            <a:r>
              <a:rPr lang="en-US" altLang="ko-KR" sz="1100" dirty="0" smtClean="0">
                <a:solidFill>
                  <a:prstClr val="white"/>
                </a:solidFill>
              </a:rPr>
              <a:t>%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4548" y="23894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4745" t="33470" r="22235"/>
          <a:stretch/>
        </p:blipFill>
        <p:spPr>
          <a:xfrm>
            <a:off x="876135" y="1159291"/>
            <a:ext cx="2254401" cy="20299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46" y="1182029"/>
            <a:ext cx="2296043" cy="20072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51" y="1199601"/>
            <a:ext cx="2263847" cy="19515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578" y="1159290"/>
            <a:ext cx="2270681" cy="19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꺾인 연결선 6"/>
          <p:cNvCxnSpPr/>
          <p:nvPr/>
        </p:nvCxnSpPr>
        <p:spPr>
          <a:xfrm rot="5400000">
            <a:off x="-1292226" y="1292230"/>
            <a:ext cx="5896368" cy="3311908"/>
          </a:xfrm>
          <a:prstGeom prst="bentConnector3">
            <a:avLst>
              <a:gd name="adj1" fmla="val 999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364548" y="23894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745" t="33470" r="22235"/>
          <a:stretch/>
        </p:blipFill>
        <p:spPr>
          <a:xfrm>
            <a:off x="1556699" y="2399547"/>
            <a:ext cx="4805509" cy="3496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49329" y="2399547"/>
            <a:ext cx="4316702" cy="35470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</a:rPr>
              <a:t>심플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B050"/>
                </a:solidFill>
              </a:rPr>
              <a:t>검색창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prstClr val="white">
                    <a:lumMod val="50000"/>
                  </a:prstClr>
                </a:solidFill>
              </a:rPr>
              <a:t>업소명</a:t>
            </a:r>
            <a:r>
              <a:rPr lang="ko-KR" altLang="en-US" sz="1100" b="1" dirty="0" smtClean="0">
                <a:solidFill>
                  <a:prstClr val="white">
                    <a:lumMod val="50000"/>
                  </a:prstClr>
                </a:solidFill>
              </a:rPr>
              <a:t> 입력하면 정보 제공</a:t>
            </a:r>
            <a:endParaRPr lang="en-US" altLang="ko-KR" sz="11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>
                    <a:lumMod val="50000"/>
                  </a:prstClr>
                </a:solidFill>
              </a:rPr>
              <a:t>정보의 빠른 전달에 집중</a:t>
            </a:r>
            <a:endParaRPr lang="en-US" altLang="ko-KR" sz="11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</a:rPr>
              <a:t>검색창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B050"/>
                </a:solidFill>
              </a:rPr>
              <a:t>자동완성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키보드 입력 이벤트 발생시 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Ajax 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통신으로 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DB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에서 리스트 불러옴</a:t>
            </a: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6699" y="1248588"/>
            <a:ext cx="9609332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</a:rPr>
              <a:t>검색 기능</a:t>
            </a:r>
            <a:endParaRPr lang="en-US" altLang="ko-KR" sz="1400" b="1" dirty="0">
              <a:solidFill>
                <a:srgbClr val="59A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5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 flipH="1">
            <a:off x="0" y="5891251"/>
            <a:ext cx="12192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364548" y="23894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9329" y="2399547"/>
            <a:ext cx="4316702" cy="4045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</a:rPr>
              <a:t>지도 </a:t>
            </a:r>
            <a:r>
              <a:rPr lang="ko-KR" altLang="en-US" sz="1100" b="1" dirty="0" smtClean="0">
                <a:solidFill>
                  <a:prstClr val="white">
                    <a:lumMod val="50000"/>
                  </a:prstClr>
                </a:solidFill>
              </a:rPr>
              <a:t>업소 위치를 지도에 </a:t>
            </a:r>
            <a:r>
              <a:rPr lang="ko-KR" altLang="en-US" sz="1100" b="1" dirty="0" err="1" smtClean="0">
                <a:solidFill>
                  <a:prstClr val="white">
                    <a:lumMod val="50000"/>
                  </a:prstClr>
                </a:solidFill>
              </a:rPr>
              <a:t>보여줌</a:t>
            </a:r>
            <a:endParaRPr lang="en-US" altLang="ko-KR" sz="11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</a:rPr>
              <a:t>검색창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1100" b="1" dirty="0" smtClean="0">
                <a:solidFill>
                  <a:prstClr val="white">
                    <a:lumMod val="50000"/>
                  </a:prstClr>
                </a:solidFill>
              </a:rPr>
              <a:t>페이지 이동 없이 바로 다음 검색 가능</a:t>
            </a:r>
            <a:endParaRPr lang="en-US" altLang="ko-KR" sz="11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</a:rPr>
              <a:t>기본 정보 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주소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허가번호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전화번호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법인명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영업여부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</a:rPr>
              <a:t>행정처분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정보 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처분일자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법적근거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법령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바로가기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처분기간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위반내용</a:t>
            </a: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</a:rPr>
              <a:t>소셜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정보 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인터넷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리뷰글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키워드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워드클라우드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6699" y="1248588"/>
            <a:ext cx="9609332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</a:rPr>
              <a:t>업소 정보 제공</a:t>
            </a:r>
            <a:endParaRPr lang="en-US" altLang="ko-KR" sz="1400" b="1" dirty="0">
              <a:solidFill>
                <a:srgbClr val="59A2FB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99" y="2399546"/>
            <a:ext cx="5035830" cy="44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1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4548" y="23894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6699" y="1248588"/>
            <a:ext cx="9609332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</a:rPr>
              <a:t>데이터 시각화</a:t>
            </a:r>
            <a:endParaRPr lang="en-US" altLang="ko-KR" sz="1400" b="1" dirty="0">
              <a:solidFill>
                <a:srgbClr val="59A2FB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24217"/>
            <a:ext cx="3052916" cy="1951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6029"/>
            <a:ext cx="4749533" cy="289074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38032" y="2359741"/>
          <a:ext cx="8127999" cy="405387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709333"/>
                <a:gridCol w="2709333"/>
                <a:gridCol w="2709333"/>
              </a:tblGrid>
              <a:tr h="3353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정적 스냅샷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인터렉티브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html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구별 전체 </a:t>
                      </a:r>
                      <a:r>
                        <a:rPr lang="ko-KR" altLang="en-US" sz="1600" dirty="0" err="1" smtClean="0"/>
                        <a:t>업체수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smtClean="0"/>
                        <a:t>업종별 </a:t>
                      </a:r>
                      <a:r>
                        <a:rPr lang="ko-KR" altLang="en-US" sz="1600" dirty="0" err="1" smtClean="0"/>
                        <a:t>팩터링</a:t>
                      </a:r>
                      <a:endParaRPr lang="ko-KR" alt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히트맵</a:t>
                      </a:r>
                      <a:endParaRPr lang="ko-KR" alt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구별 빈도수 </a:t>
                      </a:r>
                      <a:r>
                        <a:rPr lang="ko-KR" altLang="en-US" sz="1600" dirty="0" err="1" smtClean="0"/>
                        <a:t>막대그래프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팩터별</a:t>
                      </a:r>
                      <a:r>
                        <a:rPr lang="ko-KR" altLang="en-US" sz="1600" dirty="0" smtClean="0"/>
                        <a:t> 세그먼트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구별 전체 </a:t>
                      </a:r>
                      <a:r>
                        <a:rPr lang="ko-KR" altLang="en-US" sz="1600" dirty="0" err="1" smtClean="0"/>
                        <a:t>업체수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err="1" smtClean="0"/>
                        <a:t>업태별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팩터링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구별 </a:t>
                      </a:r>
                      <a:r>
                        <a:rPr lang="ko-KR" altLang="en-US" sz="1600" dirty="0" err="1" smtClean="0"/>
                        <a:t>행정처분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업체수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err="1" smtClean="0"/>
                        <a:t>업태별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팩터링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음식점 </a:t>
                      </a:r>
                      <a:r>
                        <a:rPr lang="ko-KR" altLang="en-US" sz="1600" dirty="0" err="1" smtClean="0"/>
                        <a:t>개폐수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err="1" smtClean="0"/>
                        <a:t>시계열</a:t>
                      </a:r>
                      <a:r>
                        <a:rPr lang="ko-KR" altLang="en-US" sz="1600" baseline="0" dirty="0" smtClean="0"/>
                        <a:t> 추이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개업율</a:t>
                      </a:r>
                      <a:r>
                        <a:rPr lang="ko-KR" altLang="en-US" sz="1600" baseline="0" dirty="0" smtClean="0"/>
                        <a:t> 대비 </a:t>
                      </a:r>
                      <a:r>
                        <a:rPr lang="ko-KR" altLang="en-US" sz="1600" baseline="0" dirty="0" err="1" smtClean="0"/>
                        <a:t>폐업율</a:t>
                      </a:r>
                      <a:r>
                        <a:rPr lang="ko-KR" altLang="en-US" sz="1600" baseline="0" dirty="0" smtClean="0"/>
                        <a:t> </a:t>
                      </a:r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ko-KR" altLang="en-US" sz="1600" baseline="0" dirty="0" err="1" smtClean="0"/>
                        <a:t>선그래프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개업수와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폐업수</a:t>
                      </a:r>
                      <a:r>
                        <a:rPr lang="ko-KR" altLang="en-US" sz="1600" dirty="0" smtClean="0"/>
                        <a:t> 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막대그래프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행정처분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ko-KR" altLang="en-US" sz="1600" baseline="0" dirty="0" err="1" smtClean="0"/>
                        <a:t>임팩트</a:t>
                      </a:r>
                      <a:endParaRPr lang="en-US" altLang="ko-KR" sz="1600" baseline="0" dirty="0" smtClean="0"/>
                    </a:p>
                    <a:p>
                      <a:pPr latinLnBrk="1"/>
                      <a:r>
                        <a:rPr lang="en-US" altLang="ko-KR" sz="1600" baseline="0" dirty="0" smtClean="0"/>
                        <a:t>- </a:t>
                      </a:r>
                      <a:r>
                        <a:rPr lang="ko-KR" altLang="en-US" sz="1600" baseline="0" dirty="0" err="1" smtClean="0"/>
                        <a:t>행정처분</a:t>
                      </a:r>
                      <a:r>
                        <a:rPr lang="ko-KR" altLang="en-US" sz="1600" baseline="0" dirty="0" smtClean="0"/>
                        <a:t> 횟수에 따른 영업 </a:t>
                      </a:r>
                      <a:r>
                        <a:rPr lang="ko-KR" altLang="en-US" sz="1600" baseline="0" dirty="0" err="1" smtClean="0"/>
                        <a:t>유지기간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처분 전체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행정처분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회 </a:t>
                      </a:r>
                      <a:r>
                        <a:rPr lang="en-US" altLang="ko-KR" sz="1600" dirty="0" smtClean="0"/>
                        <a:t>~ 5</a:t>
                      </a:r>
                      <a:r>
                        <a:rPr lang="ko-KR" altLang="en-US" sz="1600" dirty="0" smtClean="0"/>
                        <a:t>회 이상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당해 폐업 </a:t>
                      </a:r>
                      <a:r>
                        <a:rPr lang="en-US" altLang="ko-KR" sz="1600" dirty="0" smtClean="0"/>
                        <a:t>~ 5</a:t>
                      </a:r>
                      <a:r>
                        <a:rPr lang="ko-KR" altLang="en-US" sz="1600" dirty="0" smtClean="0"/>
                        <a:t>년 이상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과징금 </a:t>
                      </a:r>
                      <a:r>
                        <a:rPr lang="en-US" altLang="ko-KR" sz="1600" dirty="0" smtClean="0"/>
                        <a:t>vs.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영업정지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행정처분</a:t>
                      </a:r>
                      <a:r>
                        <a:rPr lang="ko-KR" altLang="en-US" sz="1600" baseline="0" dirty="0" smtClean="0"/>
                        <a:t> 업체 수 추이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처분종류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파이차트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행정처분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빈도별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업체수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로그스케일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꺾인 연결선 6"/>
          <p:cNvCxnSpPr/>
          <p:nvPr/>
        </p:nvCxnSpPr>
        <p:spPr>
          <a:xfrm rot="10800000" flipV="1">
            <a:off x="7785100" y="5892800"/>
            <a:ext cx="4406900" cy="965200"/>
          </a:xfrm>
          <a:prstGeom prst="bentConnector3">
            <a:avLst>
              <a:gd name="adj1" fmla="val 1001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35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4548" y="23894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6699" y="1248588"/>
            <a:ext cx="9609332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</a:rPr>
              <a:t>데이터 시각화 </a:t>
            </a:r>
            <a:r>
              <a:rPr lang="en-US" altLang="ko-KR" sz="1400" b="1" dirty="0" smtClean="0">
                <a:solidFill>
                  <a:srgbClr val="59A2FB"/>
                </a:solidFill>
              </a:rPr>
              <a:t>(</a:t>
            </a:r>
            <a:r>
              <a:rPr lang="ko-KR" altLang="en-US" sz="1400" b="1" dirty="0" smtClean="0">
                <a:solidFill>
                  <a:srgbClr val="59A2FB"/>
                </a:solidFill>
              </a:rPr>
              <a:t>랭킹</a:t>
            </a:r>
            <a:r>
              <a:rPr lang="en-US" altLang="ko-KR" sz="1400" b="1" dirty="0" smtClean="0">
                <a:solidFill>
                  <a:srgbClr val="59A2FB"/>
                </a:solidFill>
              </a:rPr>
              <a:t>)</a:t>
            </a:r>
            <a:endParaRPr lang="en-US" altLang="ko-KR" sz="1400" b="1" dirty="0">
              <a:solidFill>
                <a:srgbClr val="59A2FB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99" y="2324217"/>
            <a:ext cx="5463533" cy="41208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49329" y="2399547"/>
            <a:ext cx="4316702" cy="4045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</a:rPr>
              <a:t>순위 계산 기준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동 </a:t>
            </a: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또는 거리</a:t>
            </a: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)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의 최근 </a:t>
            </a: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년간 </a:t>
            </a: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폐업횟수를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 현재 </a:t>
            </a: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업체수로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 나누어 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계산</a:t>
            </a:r>
            <a:endParaRPr lang="en-US" altLang="ko-KR" sz="14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기대효과</a:t>
            </a:r>
            <a:endParaRPr lang="en-US" altLang="ko-KR" sz="14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창업지역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선정시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폐업율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(turn over rate)</a:t>
            </a:r>
            <a:r>
              <a:rPr lang="ko-KR" altLang="en-US" sz="1400" b="1" dirty="0" smtClean="0">
                <a:solidFill>
                  <a:prstClr val="white">
                    <a:lumMod val="50000"/>
                  </a:prstClr>
                </a:solidFill>
              </a:rPr>
              <a:t>이 높은 지역을 피할 수 있다</a:t>
            </a: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" name="꺾인 연결선 3"/>
          <p:cNvCxnSpPr/>
          <p:nvPr/>
        </p:nvCxnSpPr>
        <p:spPr>
          <a:xfrm rot="5400000">
            <a:off x="2160705" y="1200149"/>
            <a:ext cx="6832600" cy="448310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991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/>
          <p:nvPr/>
        </p:nvCxnSpPr>
        <p:spPr>
          <a:xfrm rot="5400000">
            <a:off x="-1120697" y="1109547"/>
            <a:ext cx="5553310" cy="3311908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63182" y="305848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510966" y="1881412"/>
            <a:ext cx="2270681" cy="1426873"/>
          </a:xfrm>
          <a:prstGeom prst="rect">
            <a:avLst/>
          </a:prstGeom>
          <a:solidFill>
            <a:schemeClr val="bg1"/>
          </a:solidFill>
          <a:ln>
            <a:solidFill>
              <a:srgbClr val="1FD7CA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수치형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데이터가 적음</a:t>
            </a: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그나마 존재하는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수치형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데이터 상관관계가 거의 없다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ko-KR" alt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240285" y="1866734"/>
            <a:ext cx="2270681" cy="14415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FD7CA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0284" y="3446216"/>
            <a:ext cx="2348735" cy="198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white"/>
                </a:solidFill>
              </a:rPr>
              <a:t>상관분석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8770231" y="1861455"/>
            <a:ext cx="2270681" cy="3811695"/>
          </a:xfrm>
          <a:prstGeom prst="rect">
            <a:avLst/>
          </a:prstGeom>
          <a:solidFill>
            <a:schemeClr val="bg1"/>
          </a:solidFill>
          <a:ln>
            <a:solidFill>
              <a:srgbClr val="1FD7CA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 err="1" smtClean="0">
                <a:solidFill>
                  <a:prstClr val="white">
                    <a:lumMod val="50000"/>
                  </a:prstClr>
                </a:solidFill>
              </a:rPr>
              <a:t>tensorflow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를 활용해 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단순선형 회귀분석을 통해 간단한 예측을 진행하려 함</a:t>
            </a:r>
            <a:endParaRPr lang="en-US" altLang="ko-KR" sz="12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데이터들의 상관관계가 거의 없어 하나의 변인을 통하여 다른 변인 예측이 어렵다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상관관계가 거의 없어 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5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천번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기준으로 예측을 돌려도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예측값의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차이가 크다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6505458" y="1861455"/>
            <a:ext cx="2270681" cy="381169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D7CA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05458" y="5811082"/>
            <a:ext cx="2348735" cy="198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white"/>
                </a:solidFill>
              </a:rPr>
              <a:t>단순선형회귀분석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279310" y="4246277"/>
            <a:ext cx="4502337" cy="1426873"/>
          </a:xfrm>
          <a:prstGeom prst="rect">
            <a:avLst/>
          </a:prstGeom>
          <a:solidFill>
            <a:schemeClr val="bg1"/>
          </a:solidFill>
          <a:ln>
            <a:solidFill>
              <a:srgbClr val="1FD7CA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Ex) 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처분적발 횟수가 많아질수록 업체 유지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년수가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b="1" dirty="0" err="1" smtClean="0">
                <a:solidFill>
                  <a:prstClr val="white">
                    <a:lumMod val="50000"/>
                  </a:prstClr>
                </a:solidFill>
              </a:rPr>
              <a:t>적을것으로</a:t>
            </a:r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</a:rPr>
              <a:t> 예상했으나 서로 상관관계가 존재하지 않음</a:t>
            </a:r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ko-KR" alt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2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 rot="18900000">
            <a:off x="2928547" y="2341063"/>
            <a:ext cx="2086662" cy="208666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021719" y="2931949"/>
            <a:ext cx="4201753" cy="8002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기대효과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8471" y="3036606"/>
            <a:ext cx="146681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4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0" y="5555476"/>
            <a:ext cx="12192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411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꺾인 연결선 3"/>
          <p:cNvCxnSpPr/>
          <p:nvPr/>
        </p:nvCxnSpPr>
        <p:spPr>
          <a:xfrm rot="10800000">
            <a:off x="3149600" y="0"/>
            <a:ext cx="9042400" cy="5549900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707219" y="2902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err="1" smtClean="0">
                <a:solidFill>
                  <a:schemeClr val="bg1"/>
                </a:solidFill>
              </a:rPr>
              <a:t>우리동네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err="1" smtClean="0">
                <a:solidFill>
                  <a:schemeClr val="bg1"/>
                </a:solidFill>
              </a:rPr>
              <a:t>행정처분정보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43348" y="1334538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사업주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3348" y="2345631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식품위생업체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운영자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행정처분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현황 게시하여 경각심 부여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위생관리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및 기타 법규 준수를 철저하게 함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0785" y="4237623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음식점 예비 창업주</a:t>
            </a: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폐업률이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높은 지역을 피해서 안정적인 사업이 가능한 개업 위치 선정 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1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폐업률</a:t>
            </a: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: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최근 </a:t>
            </a: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년간 지역별 폐업 빈도 조사하여 </a:t>
            </a:r>
            <a:r>
              <a:rPr lang="ko-KR" altLang="en-US" sz="11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위험지역</a:t>
            </a:r>
            <a:r>
              <a:rPr lang="ko-KR" altLang="en-US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랭킹 제시 </a:t>
            </a:r>
            <a:r>
              <a:rPr lang="en-US" altLang="ko-KR" sz="11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(turn over rate)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85714" y="1334537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소비자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85715" y="2341917"/>
            <a:ext cx="3171397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주관적 정보가 아닌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객관적 정보를 제공하여 이용하려는 업소에 대한 정보 획득</a:t>
            </a:r>
            <a:endParaRPr lang="en-US" altLang="ko-KR" sz="1100" i="1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94633" y="1341968"/>
            <a:ext cx="3171397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정부 관계자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028082" y="2353062"/>
            <a:ext cx="3171397" cy="1651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신중한 </a:t>
            </a: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행정처분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유도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처분내용에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따라 폐업 도래 기간이 달라지는 것 발견됨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영업정지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과태료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과징금 등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처분종류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선정에 신중할 것 촉구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0785" y="37007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 err="1" smtClean="0">
                <a:solidFill>
                  <a:schemeClr val="bg1"/>
                </a:solidFill>
              </a:rPr>
              <a:t>기대효과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94633" y="4294114"/>
            <a:ext cx="3171397" cy="16059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</a:rPr>
              <a:t>행정처분의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 형평성 제고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구별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행정처분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현황 비교를 시각화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균형잡힌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처분 행정 유도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2597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꺾인 연결선 4"/>
          <p:cNvCxnSpPr/>
          <p:nvPr/>
        </p:nvCxnSpPr>
        <p:spPr>
          <a:xfrm rot="5400000" flipH="1" flipV="1">
            <a:off x="260350" y="2889250"/>
            <a:ext cx="6858000" cy="10795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707219" y="490948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err="1" smtClean="0">
                <a:solidFill>
                  <a:schemeClr val="bg1"/>
                </a:solidFill>
              </a:rPr>
              <a:t>우리동네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err="1" smtClean="0">
                <a:solidFill>
                  <a:schemeClr val="bg1"/>
                </a:solidFill>
              </a:rPr>
              <a:t>행정처분정보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90935"/>
              </p:ext>
            </p:extLst>
          </p:nvPr>
        </p:nvGraphicFramePr>
        <p:xfrm>
          <a:off x="689163" y="1453815"/>
          <a:ext cx="10750550" cy="4437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57"/>
                <a:gridCol w="1640115"/>
                <a:gridCol w="6994978"/>
              </a:tblGrid>
              <a:tr h="1109437">
                <a:tc rowSpan="4"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</a:rPr>
                        <a:t>이찬우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216000" marT="21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어려움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극복 사례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데이터 베이스에서 데이터를 뽑아내는 것은 가능하지만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그것을 가공하여 시각화하기 위한 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을 다루는 방법을 모르고 있었다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그래서 소연씨의 도움을 받아 시각화하였다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잘한 부분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일단 만들어야 한다고 생각한 가장 기본적인 부분들은 적당히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만든거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같다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아쉬운 부분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설계가 미흡했어요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사전에 설계를 어떤 식으로 할 것인지 의견 조율이 미흡했다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특히 시각화와 채울 내용물에 대한 의견 조율이 부족했다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그래서 각자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진행하다보면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각자 머리 속에서 구상하고 있었던 방향성이 전부 달랐던 경우가 많았고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만들었던 내용도 필요 없다고 해서 취소하고 다른 내용을 다시 만들어서 채워 넣어야 했던 경우가 많았다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계획 및 기타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채우지 못했던 그래프를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채워넣고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처음에 넣고 싶었던 데이터를 가공하여 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REST API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를 만들어서 넣을 예정이다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그리고 다음부터 이런 프로젝트를 할 일이 </a:t>
                      </a:r>
                      <a:r>
                        <a:rPr lang="ko-KR" altLang="en-US" sz="1100" b="0" baseline="0" dirty="0" err="1" smtClean="0">
                          <a:solidFill>
                            <a:schemeClr val="bg1"/>
                          </a:solidFill>
                        </a:rPr>
                        <a:t>았다면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설계를 철저히 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해서 시행착오 줄이겠다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0456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04920"/>
              </p:ext>
            </p:extLst>
          </p:nvPr>
        </p:nvGraphicFramePr>
        <p:xfrm>
          <a:off x="689163" y="1453815"/>
          <a:ext cx="10750550" cy="4437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57"/>
                <a:gridCol w="1640115"/>
                <a:gridCol w="6994978"/>
              </a:tblGrid>
              <a:tr h="1109437">
                <a:tc rowSpan="4"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최 성 연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216000" marT="21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어려움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극복 사례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일정대로 진행되지 못한 부분이 가장 어려웠고 이로 인해 생겨나는 초조함을 제어하는 부분이 개인적으로 가장 어려웠다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극복은 황당한 방법으로 극복했는데 실제로는 초조하지만 겉으로 계속 괜찮은 척을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하다보니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플라시보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효과라도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일어난건지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어느 순간부터 괜찮아졌다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잘한 부분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시작이 반이라고 분석의 갓난아기 수준의 공부를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진행중인데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 데이터를 통해 맛이라도 봤다는 것이 잘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한것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 같다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또한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역발상을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 통한 아이디어 기획 역시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잘한것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 같고 맡은바 역할은 모두 수행했다는 부분이 잘 한 부분인 것 같다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아쉬운 부분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코딩 능력과 설계 능력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수학 지식이 부족하여 원하는 작업을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100%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진행하지 못한 부분이 아쉬웠고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아쉬운 부분을 되새김 하다 보니 과거까지 거슬러 올라가서  이과로 진학하지 않은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부분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까지 아쉬웠다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머리로는 구상이 되는데 실제로 구현을 못하는 것이 가장 답답하고 아쉬웠다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계획 및 기타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분석 라이브러리를 아주 기초단계만 사용할 수 있을 정도로 독학한 상태인데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앞으로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인강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독학 등을 통해 중급 이상의 분석 능력을 가질 수 있도록 노력할 것이고 수학의 필요성을 매우 느껴 국영수 교과서 위주로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하는건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아니지만 고등학생의 마인드로 열심히 달려 볼 계획이다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707219" y="490948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err="1" smtClean="0">
                <a:solidFill>
                  <a:schemeClr val="bg1"/>
                </a:solidFill>
              </a:rPr>
              <a:t>우리동네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err="1" smtClean="0">
                <a:solidFill>
                  <a:schemeClr val="bg1"/>
                </a:solidFill>
              </a:rPr>
              <a:t>행정처분정보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10800000">
            <a:off x="0" y="4711700"/>
            <a:ext cx="4229100" cy="2146300"/>
          </a:xfrm>
          <a:prstGeom prst="bentConnector3">
            <a:avLst>
              <a:gd name="adj1" fmla="val 15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68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꺾인 연결선 1"/>
          <p:cNvCxnSpPr/>
          <p:nvPr/>
        </p:nvCxnSpPr>
        <p:spPr>
          <a:xfrm rot="16200000" flipH="1">
            <a:off x="2572905" y="-1471639"/>
            <a:ext cx="6730488" cy="9851566"/>
          </a:xfrm>
          <a:prstGeom prst="bentConnector3">
            <a:avLst>
              <a:gd name="adj1" fmla="val 76819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 rot="18900000">
            <a:off x="4090910" y="4612614"/>
            <a:ext cx="1252444" cy="12524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 rot="18900000">
            <a:off x="7260853" y="4747257"/>
            <a:ext cx="983158" cy="98315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rot="18900000">
            <a:off x="10372353" y="4747256"/>
            <a:ext cx="983158" cy="98315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5460" y="4891076"/>
            <a:ext cx="9633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PROCESS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4040" y="5087284"/>
            <a:ext cx="67678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STEP. 1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525538" y="5087284"/>
            <a:ext cx="67678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STEP. 2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64970" y="3718719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목 차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00270" y="3718719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개발 계획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  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835570" y="3718719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도전과 성과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15489" y="1347039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75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꺾인 연결선 6"/>
          <p:cNvCxnSpPr/>
          <p:nvPr/>
        </p:nvCxnSpPr>
        <p:spPr>
          <a:xfrm rot="10800000">
            <a:off x="0" y="3365500"/>
            <a:ext cx="12192000" cy="13462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27097"/>
              </p:ext>
            </p:extLst>
          </p:nvPr>
        </p:nvGraphicFramePr>
        <p:xfrm>
          <a:off x="689163" y="1453815"/>
          <a:ext cx="10750550" cy="492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57"/>
                <a:gridCol w="1640115"/>
                <a:gridCol w="6994978"/>
              </a:tblGrid>
              <a:tr h="1109437">
                <a:tc rowSpan="4"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</a:rPr>
                        <a:t>김소연</a:t>
                      </a:r>
                      <a:endParaRPr lang="en-US" altLang="ko-KR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216000" marT="216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어려움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극복 사례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팀원들에게 능력의 부족함을 인정하기 부끄러웠지만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용감하게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오픈하고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도움을 청했음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작은 과업 맡아서 집중할 수 있었음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후반부는 독립 개발 보다 팀원들 보조로 활약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써포터즈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정신을 기르게 됨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잘한 부분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끝까지 포기하지 않은 것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스트레스 상황 많았지만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이겨낸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것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아쉬운 부분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프로그래밍 공부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!!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자동화는 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로 하는 경우도  에러가 이벤트 제어가 필요하다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 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반복문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쓰레드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제어와 함수 사용법을 더 공부해야겠다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  R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의 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XML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파싱에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시간이 많이 걸린다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효율적인 데이터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처리방법을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공부해야겠다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 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err="1" smtClean="0">
                          <a:solidFill>
                            <a:schemeClr val="bg1"/>
                          </a:solidFill>
                        </a:rPr>
                        <a:t>Ggplot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는 원리 이해 필요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!!  R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의 </a:t>
                      </a:r>
                      <a:r>
                        <a:rPr lang="en-US" altLang="ko-KR" sz="1100" b="0" dirty="0" err="1" smtClean="0">
                          <a:solidFill>
                            <a:schemeClr val="bg1"/>
                          </a:solidFill>
                        </a:rPr>
                        <a:t>ggplot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함수는 기능이 강력하긴 한데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튜닝이 어려웠다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작동 원리를 이해하지 못해서인 것 같다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기본 개념을 학습해야겠다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SQL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잘 다루면 인생이 편해 질 것 확신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! SQL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열공모드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돌입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!!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1109437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계획 및 기타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프로그래밍 공부 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자바 복습하고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</a:rPr>
                        <a:t>파이썬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</a:rPr>
                        <a:t> 입문하자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을 활용한 데이터 시각화 정독</a:t>
                      </a:r>
                      <a:r>
                        <a:rPr lang="en-US" altLang="ko-KR" sz="1100" b="0" baseline="0" dirty="0" smtClean="0">
                          <a:solidFill>
                            <a:schemeClr val="bg1"/>
                          </a:solidFill>
                        </a:rPr>
                        <a:t>, SQL 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</a:rPr>
                        <a:t>학습</a:t>
                      </a:r>
                      <a:endParaRPr lang="ko-KR" altLang="en-US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707219" y="490948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err="1" smtClean="0">
                <a:solidFill>
                  <a:prstClr val="white"/>
                </a:solidFill>
              </a:rPr>
              <a:t>우리동네</a:t>
            </a:r>
            <a:r>
              <a:rPr lang="ko-KR" altLang="en-US" sz="2000" i="1" dirty="0" smtClean="0">
                <a:solidFill>
                  <a:prstClr val="white"/>
                </a:solidFill>
              </a:rPr>
              <a:t> </a:t>
            </a:r>
            <a:r>
              <a:rPr lang="ko-KR" altLang="en-US" sz="2000" i="1" dirty="0" err="1" smtClean="0">
                <a:solidFill>
                  <a:prstClr val="white"/>
                </a:solidFill>
              </a:rPr>
              <a:t>행정처분정보</a:t>
            </a:r>
            <a:r>
              <a:rPr lang="en-US" altLang="ko-KR" sz="2000" i="1" dirty="0" smtClean="0">
                <a:solidFill>
                  <a:prstClr val="white"/>
                </a:solidFill>
              </a:rPr>
              <a:t> </a:t>
            </a:r>
            <a:r>
              <a:rPr lang="ko-KR" altLang="en-US" sz="2800" b="1" i="1" dirty="0" smtClean="0">
                <a:solidFill>
                  <a:prstClr val="white"/>
                </a:solidFill>
              </a:rPr>
              <a:t>동 행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67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 flipH="1">
            <a:off x="5333072" y="3365500"/>
            <a:ext cx="68589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 rot="18900000">
            <a:off x="2928547" y="2341063"/>
            <a:ext cx="2086662" cy="2086662"/>
          </a:xfrm>
          <a:prstGeom prst="roundRect">
            <a:avLst/>
          </a:prstGeom>
          <a:solidFill>
            <a:srgbClr val="00B050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021719" y="2931949"/>
            <a:ext cx="4201753" cy="8002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 연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9752" y="3036606"/>
            <a:ext cx="1244251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chemeClr val="bg1"/>
                </a:solidFill>
              </a:rPr>
              <a:t>Finish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51470" y="4051403"/>
            <a:ext cx="3342250" cy="51650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hlinkClick r:id="rId2"/>
              </a:rPr>
              <a:t>http://</a:t>
            </a:r>
            <a:r>
              <a:rPr lang="en-US" altLang="ko-KR" sz="16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hlinkClick r:id="rId2"/>
              </a:rPr>
              <a:t>donghang.site</a:t>
            </a:r>
            <a:endParaRPr kumimoji="0" lang="en-US" altLang="ko-KR" sz="200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261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꺾인 연결선 1"/>
          <p:cNvCxnSpPr/>
          <p:nvPr/>
        </p:nvCxnSpPr>
        <p:spPr>
          <a:xfrm rot="5400000">
            <a:off x="4048965" y="-1576129"/>
            <a:ext cx="5205998" cy="842393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 rot="18900000">
            <a:off x="1050829" y="4612614"/>
            <a:ext cx="1252444" cy="12524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18900000">
            <a:off x="4220772" y="4747257"/>
            <a:ext cx="983158" cy="98315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rot="18900000">
            <a:off x="7332272" y="4747256"/>
            <a:ext cx="983158" cy="98315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90570" y="5051892"/>
            <a:ext cx="7729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FINISH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3959" y="5087284"/>
            <a:ext cx="67678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4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5457" y="5087284"/>
            <a:ext cx="67678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3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26671" y="936905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24889" y="3727791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 연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60189" y="3727791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개발 효과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95489" y="3727791"/>
            <a:ext cx="1904323" cy="36268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결 과 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672682" y="6046389"/>
            <a:ext cx="0" cy="7335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29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/>
          <p:nvPr/>
        </p:nvCxnSpPr>
        <p:spPr>
          <a:xfrm>
            <a:off x="1672684" y="0"/>
            <a:ext cx="0" cy="67687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 rot="18900000">
            <a:off x="2928547" y="2341063"/>
            <a:ext cx="2086662" cy="208666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8471" y="3036606"/>
            <a:ext cx="146681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STEP. 1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021719" y="2931949"/>
            <a:ext cx="4201753" cy="8002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rgbClr val="D2D8E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개발 계획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▼</a:t>
            </a: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78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/>
          <p:cNvCxnSpPr/>
          <p:nvPr/>
        </p:nvCxnSpPr>
        <p:spPr>
          <a:xfrm>
            <a:off x="1672684" y="0"/>
            <a:ext cx="0" cy="67687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각 삼각형 2"/>
          <p:cNvSpPr/>
          <p:nvPr/>
        </p:nvSpPr>
        <p:spPr>
          <a:xfrm>
            <a:off x="700313" y="2450454"/>
            <a:ext cx="2792165" cy="279216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b="1" dirty="0" smtClean="0"/>
              <a:t>주제선정 및</a:t>
            </a:r>
            <a:endParaRPr lang="en-US" altLang="ko-KR" b="1" dirty="0" smtClean="0"/>
          </a:p>
          <a:p>
            <a:r>
              <a:rPr lang="ko-KR" altLang="en-US" b="1" dirty="0" smtClean="0"/>
              <a:t>아이디어 도출 과정</a:t>
            </a:r>
            <a:endParaRPr lang="ko-KR" altLang="en-US" b="1" dirty="0"/>
          </a:p>
        </p:txBody>
      </p:sp>
      <p:sp>
        <p:nvSpPr>
          <p:cNvPr id="4" name="직각 삼각형 3"/>
          <p:cNvSpPr/>
          <p:nvPr/>
        </p:nvSpPr>
        <p:spPr>
          <a:xfrm rot="10800000">
            <a:off x="9809743" y="2450454"/>
            <a:ext cx="1171405" cy="1171405"/>
          </a:xfrm>
          <a:prstGeom prst="rtTriangle">
            <a:avLst/>
          </a:prstGeom>
          <a:noFill/>
          <a:ln>
            <a:solidFill>
              <a:srgbClr val="F35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8159" y="2045343"/>
            <a:ext cx="640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Step1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사다리꼴 5"/>
          <p:cNvSpPr/>
          <p:nvPr/>
        </p:nvSpPr>
        <p:spPr>
          <a:xfrm rot="13500000" flipH="1" flipV="1">
            <a:off x="2963094" y="3350084"/>
            <a:ext cx="3933837" cy="587795"/>
          </a:xfrm>
          <a:prstGeom prst="trapezoid">
            <a:avLst>
              <a:gd name="adj" fmla="val 103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데이터 센터 조회수 역순 조회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" name="사다리꼴 6"/>
          <p:cNvSpPr/>
          <p:nvPr/>
        </p:nvSpPr>
        <p:spPr>
          <a:xfrm rot="13500000" flipH="1" flipV="1">
            <a:off x="4585179" y="3350084"/>
            <a:ext cx="3933837" cy="587795"/>
          </a:xfrm>
          <a:prstGeom prst="trapezoid">
            <a:avLst>
              <a:gd name="adj" fmla="val 103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찾아낸 데이터들을 통해 아이디어 도출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8" name="사다리꼴 7"/>
          <p:cNvSpPr/>
          <p:nvPr/>
        </p:nvSpPr>
        <p:spPr>
          <a:xfrm rot="13500000" flipH="1" flipV="1">
            <a:off x="6223967" y="3350084"/>
            <a:ext cx="3933837" cy="587795"/>
          </a:xfrm>
          <a:prstGeom prst="trapezoid">
            <a:avLst>
              <a:gd name="adj" fmla="val 103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기존 사업들과의 차별성 부여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13500000" flipH="1" flipV="1">
            <a:off x="7862755" y="3350084"/>
            <a:ext cx="3933837" cy="587795"/>
          </a:xfrm>
          <a:prstGeom prst="trapezoid">
            <a:avLst>
              <a:gd name="adj" fmla="val 103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이전 과정들을 통한 전체적인 기획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3500000" flipH="1" flipV="1">
            <a:off x="1220225" y="3350084"/>
            <a:ext cx="3933837" cy="587795"/>
          </a:xfrm>
          <a:prstGeom prst="trapezoid">
            <a:avLst>
              <a:gd name="adj" fmla="val 103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데이터가 충분한 주제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1785" y="2045342"/>
            <a:ext cx="640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Step1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48735" y="2045342"/>
            <a:ext cx="640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Step1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7950" y="2045342"/>
            <a:ext cx="640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Step1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29890" y="2064652"/>
            <a:ext cx="640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Step1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262232" y="24912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35E88"/>
                </a:solidFill>
              </a:rPr>
              <a:t>주제</a:t>
            </a:r>
            <a:endParaRPr lang="en-US" altLang="ko-KR" sz="1400" b="1" dirty="0" smtClean="0">
              <a:solidFill>
                <a:srgbClr val="F35E88"/>
              </a:solidFill>
            </a:endParaRPr>
          </a:p>
          <a:p>
            <a:r>
              <a:rPr lang="ko-KR" altLang="en-US" sz="1400" b="1" dirty="0" smtClean="0">
                <a:solidFill>
                  <a:srgbClr val="F35E88"/>
                </a:solidFill>
              </a:rPr>
              <a:t>선정</a:t>
            </a:r>
            <a:endParaRPr lang="ko-KR" altLang="en-US" sz="1400" dirty="0">
              <a:solidFill>
                <a:srgbClr val="F35E8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48494" y="658124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08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꺾인 연결선 14"/>
          <p:cNvCxnSpPr/>
          <p:nvPr/>
        </p:nvCxnSpPr>
        <p:spPr>
          <a:xfrm rot="5400000" flipH="1" flipV="1">
            <a:off x="6623680" y="360635"/>
            <a:ext cx="1753310" cy="4752126"/>
          </a:xfrm>
          <a:prstGeom prst="bentConnector3">
            <a:avLst>
              <a:gd name="adj1" fmla="val 113038"/>
            </a:avLst>
          </a:prstGeom>
          <a:ln>
            <a:solidFill>
              <a:srgbClr val="3D9DE4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1688543" y="27727"/>
            <a:ext cx="10469455" cy="5603772"/>
          </a:xfrm>
          <a:prstGeom prst="bentConnector3">
            <a:avLst>
              <a:gd name="adj1" fmla="val 45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669180" y="1334538"/>
            <a:ext cx="2704635" cy="72135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식품안전나라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9180" y="2351609"/>
            <a:ext cx="2704635" cy="37209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555866" y="1334538"/>
            <a:ext cx="2704635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59A2FB"/>
                </a:solidFill>
                <a:latin typeface="맑은 고딕" panose="020B0503020000020004" pitchFamily="50" charset="-127"/>
              </a:rPr>
              <a:t>배경 및 개요</a:t>
            </a:r>
            <a:endParaRPr lang="en-US" altLang="ko-KR" sz="1400" b="1" dirty="0">
              <a:solidFill>
                <a:srgbClr val="59A2FB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55866" y="2345631"/>
            <a:ext cx="2704635" cy="1662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개발 배경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공공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Data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오픈되어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있으나 이용률 저조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식약처에서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제공하는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공공사이트와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앱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식품안전나라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가 있으나 정보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누락많고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사이트 느림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82494" y="1334538"/>
            <a:ext cx="2704635" cy="721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</a:rPr>
              <a:t>차별성 및 독창성</a:t>
            </a:r>
            <a:endParaRPr lang="en-US" altLang="ko-KR" sz="1400" b="1" dirty="0">
              <a:solidFill>
                <a:srgbClr val="00B05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82494" y="2319455"/>
            <a:ext cx="2704635" cy="3753100"/>
          </a:xfrm>
          <a:prstGeom prst="rect">
            <a:avLst/>
          </a:prstGeom>
          <a:solidFill>
            <a:schemeClr val="bg1"/>
          </a:solidFill>
          <a:ln>
            <a:solidFill>
              <a:srgbClr val="01BCB5"/>
            </a:solidFill>
            <a:prstDash val="dash"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555866" y="4297828"/>
            <a:ext cx="2704635" cy="17747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3048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776068" y="4423444"/>
            <a:ext cx="2264229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+mn-ea"/>
              </a:rPr>
              <a:t>서비스 개요</a:t>
            </a:r>
            <a:endParaRPr lang="en-US" altLang="ko-KR" sz="1400" b="1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식품 업소에 대한 행정처분 결과를 일반인들이 쉽게 찾아보고 이해할 수 있도록 정보를 제공하는 사이트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15554" y="383449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002696" y="2415112"/>
            <a:ext cx="2264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대부분의 업체검색 서비스는 예약시스템과 주관적 평가 위주에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광고성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긍정적 정보에 한정되어 있는 경향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Ex)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야놀자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여기어때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정부가 운영하는 업소정보 서비스가 있으나 잘 알려져 있지 않음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객관적 정보 제공으로 차별화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 제시를 통해 사용자 편의성 강화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접근성을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위한 단순화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254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꺾인 연결선 1"/>
          <p:cNvCxnSpPr/>
          <p:nvPr/>
        </p:nvCxnSpPr>
        <p:spPr>
          <a:xfrm flipV="1">
            <a:off x="0" y="959005"/>
            <a:ext cx="12192000" cy="4683512"/>
          </a:xfrm>
          <a:prstGeom prst="bentConnector3">
            <a:avLst>
              <a:gd name="adj1" fmla="val 4872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 rot="13500000" flipH="1" flipV="1">
            <a:off x="4304339" y="3096182"/>
            <a:ext cx="1673021" cy="587795"/>
          </a:xfrm>
          <a:custGeom>
            <a:avLst/>
            <a:gdLst>
              <a:gd name="connsiteX0" fmla="*/ 0 w 1673021"/>
              <a:gd name="connsiteY0" fmla="*/ 587795 h 587795"/>
              <a:gd name="connsiteX1" fmla="*/ 604941 w 1673021"/>
              <a:gd name="connsiteY1" fmla="*/ 0 h 587795"/>
              <a:gd name="connsiteX2" fmla="*/ 1673021 w 1673021"/>
              <a:gd name="connsiteY2" fmla="*/ 0 h 587795"/>
              <a:gd name="connsiteX3" fmla="*/ 1673021 w 1673021"/>
              <a:gd name="connsiteY3" fmla="*/ 587795 h 587795"/>
              <a:gd name="connsiteX4" fmla="*/ 0 w 1673021"/>
              <a:gd name="connsiteY4" fmla="*/ 587795 h 58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3021" h="587795">
                <a:moveTo>
                  <a:pt x="0" y="587795"/>
                </a:moveTo>
                <a:lnTo>
                  <a:pt x="604941" y="0"/>
                </a:lnTo>
                <a:lnTo>
                  <a:pt x="1673021" y="0"/>
                </a:lnTo>
                <a:lnTo>
                  <a:pt x="1673021" y="587795"/>
                </a:lnTo>
                <a:lnTo>
                  <a:pt x="0" y="58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rot="13500000" flipH="1" flipV="1">
            <a:off x="6445590" y="2553569"/>
            <a:ext cx="587795" cy="1673021"/>
          </a:xfrm>
          <a:custGeom>
            <a:avLst/>
            <a:gdLst>
              <a:gd name="connsiteX0" fmla="*/ 587795 w 587795"/>
              <a:gd name="connsiteY0" fmla="*/ 0 h 1673021"/>
              <a:gd name="connsiteX1" fmla="*/ 587795 w 587795"/>
              <a:gd name="connsiteY1" fmla="*/ 1673021 h 1673021"/>
              <a:gd name="connsiteX2" fmla="*/ 0 w 587795"/>
              <a:gd name="connsiteY2" fmla="*/ 1673021 h 1673021"/>
              <a:gd name="connsiteX3" fmla="*/ 0 w 587795"/>
              <a:gd name="connsiteY3" fmla="*/ 604941 h 1673021"/>
              <a:gd name="connsiteX4" fmla="*/ 587795 w 587795"/>
              <a:gd name="connsiteY4" fmla="*/ 0 h 1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95" h="1673021">
                <a:moveTo>
                  <a:pt x="587795" y="0"/>
                </a:moveTo>
                <a:lnTo>
                  <a:pt x="587795" y="1673021"/>
                </a:lnTo>
                <a:lnTo>
                  <a:pt x="0" y="1673021"/>
                </a:lnTo>
                <a:lnTo>
                  <a:pt x="0" y="604941"/>
                </a:lnTo>
                <a:lnTo>
                  <a:pt x="58779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 rot="13500000" flipH="1" flipV="1">
            <a:off x="4846952" y="4152207"/>
            <a:ext cx="587795" cy="1673021"/>
          </a:xfrm>
          <a:custGeom>
            <a:avLst/>
            <a:gdLst>
              <a:gd name="connsiteX0" fmla="*/ 0 w 587795"/>
              <a:gd name="connsiteY0" fmla="*/ 0 h 1673021"/>
              <a:gd name="connsiteX1" fmla="*/ 587795 w 587795"/>
              <a:gd name="connsiteY1" fmla="*/ 0 h 1673021"/>
              <a:gd name="connsiteX2" fmla="*/ 587795 w 587795"/>
              <a:gd name="connsiteY2" fmla="*/ 1068080 h 1673021"/>
              <a:gd name="connsiteX3" fmla="*/ 0 w 587795"/>
              <a:gd name="connsiteY3" fmla="*/ 1673021 h 1673021"/>
              <a:gd name="connsiteX4" fmla="*/ 0 w 587795"/>
              <a:gd name="connsiteY4" fmla="*/ 0 h 16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95" h="1673021">
                <a:moveTo>
                  <a:pt x="0" y="0"/>
                </a:moveTo>
                <a:lnTo>
                  <a:pt x="587795" y="0"/>
                </a:lnTo>
                <a:lnTo>
                  <a:pt x="587795" y="1068080"/>
                </a:lnTo>
                <a:lnTo>
                  <a:pt x="0" y="16730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3500000" flipH="1" flipV="1">
            <a:off x="5902977" y="4694820"/>
            <a:ext cx="1673021" cy="587795"/>
          </a:xfrm>
          <a:custGeom>
            <a:avLst/>
            <a:gdLst>
              <a:gd name="connsiteX0" fmla="*/ 0 w 1673021"/>
              <a:gd name="connsiteY0" fmla="*/ 0 h 587795"/>
              <a:gd name="connsiteX1" fmla="*/ 1673021 w 1673021"/>
              <a:gd name="connsiteY1" fmla="*/ 0 h 587795"/>
              <a:gd name="connsiteX2" fmla="*/ 1068080 w 1673021"/>
              <a:gd name="connsiteY2" fmla="*/ 587795 h 587795"/>
              <a:gd name="connsiteX3" fmla="*/ 0 w 1673021"/>
              <a:gd name="connsiteY3" fmla="*/ 587795 h 587795"/>
              <a:gd name="connsiteX4" fmla="*/ 0 w 1673021"/>
              <a:gd name="connsiteY4" fmla="*/ 0 h 58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3021" h="587795">
                <a:moveTo>
                  <a:pt x="0" y="0"/>
                </a:moveTo>
                <a:lnTo>
                  <a:pt x="1673021" y="0"/>
                </a:lnTo>
                <a:lnTo>
                  <a:pt x="1068080" y="587795"/>
                </a:lnTo>
                <a:lnTo>
                  <a:pt x="0" y="587795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00464" y="5855377"/>
            <a:ext cx="376888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</a:rPr>
              <a:t>다양한 언어와 라이브러리 사용 계획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33216" y="5700996"/>
            <a:ext cx="3768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개발 환경을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Microsoft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로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컨셉을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잡아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Microsoft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환경을 위주로 사용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2700000">
            <a:off x="5658472" y="3907702"/>
            <a:ext cx="563390" cy="5633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2700000">
            <a:off x="3273006" y="3358128"/>
            <a:ext cx="1662539" cy="1662539"/>
          </a:xfrm>
          <a:prstGeom prst="rect">
            <a:avLst/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2700000">
            <a:off x="6944788" y="3358126"/>
            <a:ext cx="1662539" cy="1662539"/>
          </a:xfrm>
          <a:prstGeom prst="rec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3763" y="299260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3" name="Picture 4" descr="단군소프트 상품 상세페이지 -GitHub Enterprise (10 User 단위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07" y="3013802"/>
            <a:ext cx="9667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icrosoft Teams - Google Play 앱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5" y="301380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Do office any work in excel and word by Gkmybiz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8" y="4327446"/>
            <a:ext cx="19174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un SAP on Microsoft Azure ETZ Global For All Your SAP Workload Nee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3" y="1887174"/>
            <a:ext cx="212142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를 활용한 Python 실행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44" y="1853773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웹개발자를 위한 HTML/CSS/JS 온라인 코드에디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83" y="3198233"/>
            <a:ext cx="19497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ources for R | Center for Statistics and Machine Learni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871099"/>
            <a:ext cx="18254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12" descr="검은색, 옅은, 회로, 컴퓨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2E4FE55-2BA6-498F-BFA4-99B7ADDE8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3671" y="2351146"/>
            <a:ext cx="449980" cy="521345"/>
          </a:xfrm>
          <a:prstGeom prst="rect">
            <a:avLst/>
          </a:prstGeom>
        </p:spPr>
      </p:pic>
      <p:pic>
        <p:nvPicPr>
          <p:cNvPr id="36" name="그림 14" descr="시계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CE58245-8D46-4A31-BF35-77C3229D39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6393" y="1905381"/>
            <a:ext cx="449980" cy="510414"/>
          </a:xfrm>
          <a:prstGeom prst="rect">
            <a:avLst/>
          </a:prstGeom>
        </p:spPr>
      </p:pic>
      <p:pic>
        <p:nvPicPr>
          <p:cNvPr id="37" name="그림 18" descr="표지판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611F335-5CAD-4568-BF47-9B7A5DFD34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4888" y="2349441"/>
            <a:ext cx="449980" cy="510414"/>
          </a:xfrm>
          <a:prstGeom prst="rect">
            <a:avLst/>
          </a:prstGeom>
        </p:spPr>
      </p:pic>
      <p:pic>
        <p:nvPicPr>
          <p:cNvPr id="38" name="그림 21" descr="표지판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86DC4EC-D9BE-4D86-B61C-581CBB0BC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4790" y="1913327"/>
            <a:ext cx="449980" cy="510414"/>
          </a:xfrm>
          <a:prstGeom prst="rect">
            <a:avLst/>
          </a:prstGeom>
        </p:spPr>
      </p:pic>
      <p:pic>
        <p:nvPicPr>
          <p:cNvPr id="39" name="그림 23" descr="그리기, 표지판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C36A345-E5F2-452D-92CE-6B1E34C95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702" y="1913327"/>
            <a:ext cx="482152" cy="518703"/>
          </a:xfrm>
          <a:prstGeom prst="rect">
            <a:avLst/>
          </a:prstGeom>
        </p:spPr>
      </p:pic>
      <p:pic>
        <p:nvPicPr>
          <p:cNvPr id="40" name="그림 25" descr="표지판, 중지, 음식, 플레이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FCBD898-FCCD-410F-A63F-5BCFBF3B13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1530" y="1354800"/>
            <a:ext cx="1430867" cy="360060"/>
          </a:xfrm>
          <a:prstGeom prst="rect">
            <a:avLst/>
          </a:prstGeom>
        </p:spPr>
      </p:pic>
      <p:pic>
        <p:nvPicPr>
          <p:cNvPr id="41" name="그림 27">
            <a:extLst>
              <a:ext uri="{FF2B5EF4-FFF2-40B4-BE49-F238E27FC236}">
                <a16:creationId xmlns="" xmlns:a16="http://schemas.microsoft.com/office/drawing/2014/main" id="{CE20F43F-5F45-4388-BC3C-E6E00577CC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27017" y="1181232"/>
            <a:ext cx="533401" cy="513998"/>
          </a:xfrm>
          <a:prstGeom prst="rect">
            <a:avLst/>
          </a:prstGeom>
        </p:spPr>
      </p:pic>
      <p:pic>
        <p:nvPicPr>
          <p:cNvPr id="42" name="Picture 10" descr="당신의 개인정보를 지킨다... ORACLE DB와 '클라우드 보안기술' OCI ...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770" y="44839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does the Python logo stand for? - Quor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939" y="4491093"/>
            <a:ext cx="112679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29" descr="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158A330-5B50-4AA8-8AB3-FFAC000505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23334" y="1993050"/>
            <a:ext cx="1600199" cy="861381"/>
          </a:xfrm>
          <a:prstGeom prst="rect">
            <a:avLst/>
          </a:prstGeom>
        </p:spPr>
      </p:pic>
      <p:pic>
        <p:nvPicPr>
          <p:cNvPr id="45" name="Picture 4" descr="번역] Spring(2) Spring Web MVC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433" y="1273050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524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꺾인 연결선 1"/>
          <p:cNvCxnSpPr/>
          <p:nvPr/>
        </p:nvCxnSpPr>
        <p:spPr>
          <a:xfrm>
            <a:off x="0" y="970156"/>
            <a:ext cx="12192000" cy="4538546"/>
          </a:xfrm>
          <a:prstGeom prst="bentConnector3">
            <a:avLst>
              <a:gd name="adj1" fmla="val 47622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889078994"/>
              </p:ext>
            </p:extLst>
          </p:nvPr>
        </p:nvGraphicFramePr>
        <p:xfrm>
          <a:off x="4522390" y="1395199"/>
          <a:ext cx="5817921" cy="184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5429039"/>
              </p:ext>
            </p:extLst>
          </p:nvPr>
        </p:nvGraphicFramePr>
        <p:xfrm>
          <a:off x="4522390" y="2962743"/>
          <a:ext cx="5817921" cy="184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316734959"/>
              </p:ext>
            </p:extLst>
          </p:nvPr>
        </p:nvGraphicFramePr>
        <p:xfrm>
          <a:off x="4522390" y="4601499"/>
          <a:ext cx="5817921" cy="184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222505" y="2001039"/>
            <a:ext cx="2175185" cy="4134387"/>
            <a:chOff x="1045999" y="425890"/>
            <a:chExt cx="3149600" cy="5986462"/>
          </a:xfrm>
        </p:grpSpPr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1045999" y="425890"/>
              <a:ext cx="3149600" cy="5986462"/>
              <a:chOff x="1080" y="1117"/>
              <a:chExt cx="1984" cy="3771"/>
            </a:xfrm>
            <a:solidFill>
              <a:srgbClr val="E8EFF7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3000" y="2362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88B4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2963" y="3003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3B88B4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1081" y="1117"/>
                <a:ext cx="1918" cy="1118"/>
              </a:xfrm>
              <a:custGeom>
                <a:avLst/>
                <a:gdLst>
                  <a:gd name="T0" fmla="*/ 5750 w 5753"/>
                  <a:gd name="T1" fmla="*/ 3274 h 3353"/>
                  <a:gd name="T2" fmla="*/ 5698 w 5753"/>
                  <a:gd name="T3" fmla="*/ 2987 h 3353"/>
                  <a:gd name="T4" fmla="*/ 5594 w 5753"/>
                  <a:gd name="T5" fmla="*/ 2748 h 3353"/>
                  <a:gd name="T6" fmla="*/ 5444 w 5753"/>
                  <a:gd name="T7" fmla="*/ 2555 h 3353"/>
                  <a:gd name="T8" fmla="*/ 5303 w 5753"/>
                  <a:gd name="T9" fmla="*/ 2441 h 3353"/>
                  <a:gd name="T10" fmla="*/ 5200 w 5753"/>
                  <a:gd name="T11" fmla="*/ 2348 h 3353"/>
                  <a:gd name="T12" fmla="*/ 4995 w 5753"/>
                  <a:gd name="T13" fmla="*/ 2075 h 3353"/>
                  <a:gd name="T14" fmla="*/ 4874 w 5753"/>
                  <a:gd name="T15" fmla="*/ 1854 h 3353"/>
                  <a:gd name="T16" fmla="*/ 4819 w 5753"/>
                  <a:gd name="T17" fmla="*/ 1712 h 3353"/>
                  <a:gd name="T18" fmla="*/ 4749 w 5753"/>
                  <a:gd name="T19" fmla="*/ 1334 h 3353"/>
                  <a:gd name="T20" fmla="*/ 4718 w 5753"/>
                  <a:gd name="T21" fmla="*/ 876 h 3353"/>
                  <a:gd name="T22" fmla="*/ 4678 w 5753"/>
                  <a:gd name="T23" fmla="*/ 523 h 3353"/>
                  <a:gd name="T24" fmla="*/ 4628 w 5753"/>
                  <a:gd name="T25" fmla="*/ 363 h 3353"/>
                  <a:gd name="T26" fmla="*/ 4570 w 5753"/>
                  <a:gd name="T27" fmla="*/ 272 h 3353"/>
                  <a:gd name="T28" fmla="*/ 4491 w 5753"/>
                  <a:gd name="T29" fmla="*/ 206 h 3353"/>
                  <a:gd name="T30" fmla="*/ 4340 w 5753"/>
                  <a:gd name="T31" fmla="*/ 137 h 3353"/>
                  <a:gd name="T32" fmla="*/ 3981 w 5753"/>
                  <a:gd name="T33" fmla="*/ 56 h 3353"/>
                  <a:gd name="T34" fmla="*/ 3487 w 5753"/>
                  <a:gd name="T35" fmla="*/ 12 h 3353"/>
                  <a:gd name="T36" fmla="*/ 2876 w 5753"/>
                  <a:gd name="T37" fmla="*/ 0 h 3353"/>
                  <a:gd name="T38" fmla="*/ 2266 w 5753"/>
                  <a:gd name="T39" fmla="*/ 12 h 3353"/>
                  <a:gd name="T40" fmla="*/ 1772 w 5753"/>
                  <a:gd name="T41" fmla="*/ 56 h 3353"/>
                  <a:gd name="T42" fmla="*/ 1413 w 5753"/>
                  <a:gd name="T43" fmla="*/ 137 h 3353"/>
                  <a:gd name="T44" fmla="*/ 1261 w 5753"/>
                  <a:gd name="T45" fmla="*/ 206 h 3353"/>
                  <a:gd name="T46" fmla="*/ 1183 w 5753"/>
                  <a:gd name="T47" fmla="*/ 272 h 3353"/>
                  <a:gd name="T48" fmla="*/ 1125 w 5753"/>
                  <a:gd name="T49" fmla="*/ 363 h 3353"/>
                  <a:gd name="T50" fmla="*/ 1075 w 5753"/>
                  <a:gd name="T51" fmla="*/ 523 h 3353"/>
                  <a:gd name="T52" fmla="*/ 1034 w 5753"/>
                  <a:gd name="T53" fmla="*/ 876 h 3353"/>
                  <a:gd name="T54" fmla="*/ 1004 w 5753"/>
                  <a:gd name="T55" fmla="*/ 1334 h 3353"/>
                  <a:gd name="T56" fmla="*/ 934 w 5753"/>
                  <a:gd name="T57" fmla="*/ 1712 h 3353"/>
                  <a:gd name="T58" fmla="*/ 879 w 5753"/>
                  <a:gd name="T59" fmla="*/ 1854 h 3353"/>
                  <a:gd name="T60" fmla="*/ 722 w 5753"/>
                  <a:gd name="T61" fmla="*/ 2120 h 3353"/>
                  <a:gd name="T62" fmla="*/ 453 w 5753"/>
                  <a:gd name="T63" fmla="*/ 2430 h 3353"/>
                  <a:gd name="T64" fmla="*/ 333 w 5753"/>
                  <a:gd name="T65" fmla="*/ 2533 h 3353"/>
                  <a:gd name="T66" fmla="*/ 190 w 5753"/>
                  <a:gd name="T67" fmla="*/ 2703 h 3353"/>
                  <a:gd name="T68" fmla="*/ 84 w 5753"/>
                  <a:gd name="T69" fmla="*/ 2911 h 3353"/>
                  <a:gd name="T70" fmla="*/ 19 w 5753"/>
                  <a:gd name="T71" fmla="*/ 3151 h 3353"/>
                  <a:gd name="T72" fmla="*/ 0 w 5753"/>
                  <a:gd name="T73" fmla="*/ 3353 h 3353"/>
                  <a:gd name="T74" fmla="*/ 5753 w 5753"/>
                  <a:gd name="T75" fmla="*/ 3353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3">
                    <a:moveTo>
                      <a:pt x="5753" y="3353"/>
                    </a:moveTo>
                    <a:lnTo>
                      <a:pt x="5750" y="3274"/>
                    </a:lnTo>
                    <a:lnTo>
                      <a:pt x="5730" y="3124"/>
                    </a:lnTo>
                    <a:lnTo>
                      <a:pt x="5698" y="2987"/>
                    </a:lnTo>
                    <a:lnTo>
                      <a:pt x="5652" y="2862"/>
                    </a:lnTo>
                    <a:lnTo>
                      <a:pt x="5594" y="2748"/>
                    </a:lnTo>
                    <a:lnTo>
                      <a:pt x="5524" y="2646"/>
                    </a:lnTo>
                    <a:lnTo>
                      <a:pt x="5444" y="2555"/>
                    </a:lnTo>
                    <a:lnTo>
                      <a:pt x="5354" y="2476"/>
                    </a:lnTo>
                    <a:lnTo>
                      <a:pt x="5303" y="2441"/>
                    </a:lnTo>
                    <a:lnTo>
                      <a:pt x="5267" y="2412"/>
                    </a:lnTo>
                    <a:lnTo>
                      <a:pt x="5200" y="2348"/>
                    </a:lnTo>
                    <a:lnTo>
                      <a:pt x="5103" y="2237"/>
                    </a:lnTo>
                    <a:lnTo>
                      <a:pt x="4995" y="2075"/>
                    </a:lnTo>
                    <a:lnTo>
                      <a:pt x="4907" y="1920"/>
                    </a:lnTo>
                    <a:lnTo>
                      <a:pt x="4874" y="1854"/>
                    </a:lnTo>
                    <a:lnTo>
                      <a:pt x="4852" y="1807"/>
                    </a:lnTo>
                    <a:lnTo>
                      <a:pt x="4819" y="1712"/>
                    </a:lnTo>
                    <a:lnTo>
                      <a:pt x="4780" y="1557"/>
                    </a:lnTo>
                    <a:lnTo>
                      <a:pt x="4749" y="1334"/>
                    </a:lnTo>
                    <a:lnTo>
                      <a:pt x="4731" y="1103"/>
                    </a:lnTo>
                    <a:lnTo>
                      <a:pt x="4718" y="876"/>
                    </a:lnTo>
                    <a:lnTo>
                      <a:pt x="4701" y="664"/>
                    </a:lnTo>
                    <a:lnTo>
                      <a:pt x="4678" y="523"/>
                    </a:lnTo>
                    <a:lnTo>
                      <a:pt x="4655" y="438"/>
                    </a:lnTo>
                    <a:lnTo>
                      <a:pt x="4628" y="363"/>
                    </a:lnTo>
                    <a:lnTo>
                      <a:pt x="4592" y="298"/>
                    </a:lnTo>
                    <a:lnTo>
                      <a:pt x="4570" y="272"/>
                    </a:lnTo>
                    <a:lnTo>
                      <a:pt x="4549" y="249"/>
                    </a:lnTo>
                    <a:lnTo>
                      <a:pt x="4491" y="206"/>
                    </a:lnTo>
                    <a:lnTo>
                      <a:pt x="4422" y="170"/>
                    </a:lnTo>
                    <a:lnTo>
                      <a:pt x="4340" y="137"/>
                    </a:lnTo>
                    <a:lnTo>
                      <a:pt x="4200" y="96"/>
                    </a:lnTo>
                    <a:lnTo>
                      <a:pt x="3981" y="56"/>
                    </a:lnTo>
                    <a:lnTo>
                      <a:pt x="3741" y="29"/>
                    </a:lnTo>
                    <a:lnTo>
                      <a:pt x="3487" y="12"/>
                    </a:lnTo>
                    <a:lnTo>
                      <a:pt x="3108" y="0"/>
                    </a:lnTo>
                    <a:lnTo>
                      <a:pt x="2876" y="0"/>
                    </a:lnTo>
                    <a:lnTo>
                      <a:pt x="2646" y="0"/>
                    </a:lnTo>
                    <a:lnTo>
                      <a:pt x="2266" y="12"/>
                    </a:lnTo>
                    <a:lnTo>
                      <a:pt x="2014" y="29"/>
                    </a:lnTo>
                    <a:lnTo>
                      <a:pt x="1772" y="56"/>
                    </a:lnTo>
                    <a:lnTo>
                      <a:pt x="1553" y="96"/>
                    </a:lnTo>
                    <a:lnTo>
                      <a:pt x="1413" y="137"/>
                    </a:lnTo>
                    <a:lnTo>
                      <a:pt x="1331" y="170"/>
                    </a:lnTo>
                    <a:lnTo>
                      <a:pt x="1261" y="206"/>
                    </a:lnTo>
                    <a:lnTo>
                      <a:pt x="1204" y="249"/>
                    </a:lnTo>
                    <a:lnTo>
                      <a:pt x="1183" y="272"/>
                    </a:lnTo>
                    <a:lnTo>
                      <a:pt x="1161" y="298"/>
                    </a:lnTo>
                    <a:lnTo>
                      <a:pt x="1125" y="363"/>
                    </a:lnTo>
                    <a:lnTo>
                      <a:pt x="1096" y="438"/>
                    </a:lnTo>
                    <a:lnTo>
                      <a:pt x="1075" y="523"/>
                    </a:lnTo>
                    <a:lnTo>
                      <a:pt x="1052" y="664"/>
                    </a:lnTo>
                    <a:lnTo>
                      <a:pt x="1034" y="876"/>
                    </a:lnTo>
                    <a:lnTo>
                      <a:pt x="1021" y="1103"/>
                    </a:lnTo>
                    <a:lnTo>
                      <a:pt x="1004" y="1334"/>
                    </a:lnTo>
                    <a:lnTo>
                      <a:pt x="972" y="1557"/>
                    </a:lnTo>
                    <a:lnTo>
                      <a:pt x="934" y="1712"/>
                    </a:lnTo>
                    <a:lnTo>
                      <a:pt x="900" y="1807"/>
                    </a:lnTo>
                    <a:lnTo>
                      <a:pt x="879" y="1854"/>
                    </a:lnTo>
                    <a:lnTo>
                      <a:pt x="831" y="1946"/>
                    </a:lnTo>
                    <a:lnTo>
                      <a:pt x="722" y="2120"/>
                    </a:lnTo>
                    <a:lnTo>
                      <a:pt x="595" y="2281"/>
                    </a:lnTo>
                    <a:lnTo>
                      <a:pt x="453" y="2430"/>
                    </a:lnTo>
                    <a:lnTo>
                      <a:pt x="373" y="2497"/>
                    </a:lnTo>
                    <a:lnTo>
                      <a:pt x="333" y="2533"/>
                    </a:lnTo>
                    <a:lnTo>
                      <a:pt x="257" y="2614"/>
                    </a:lnTo>
                    <a:lnTo>
                      <a:pt x="190" y="2703"/>
                    </a:lnTo>
                    <a:lnTo>
                      <a:pt x="133" y="2803"/>
                    </a:lnTo>
                    <a:lnTo>
                      <a:pt x="84" y="2911"/>
                    </a:lnTo>
                    <a:lnTo>
                      <a:pt x="46" y="3027"/>
                    </a:lnTo>
                    <a:lnTo>
                      <a:pt x="19" y="3151"/>
                    </a:lnTo>
                    <a:lnTo>
                      <a:pt x="3" y="3284"/>
                    </a:lnTo>
                    <a:lnTo>
                      <a:pt x="0" y="3353"/>
                    </a:lnTo>
                    <a:lnTo>
                      <a:pt x="5753" y="3353"/>
                    </a:lnTo>
                    <a:lnTo>
                      <a:pt x="5753" y="3353"/>
                    </a:lnTo>
                    <a:close/>
                  </a:path>
                </a:pathLst>
              </a:custGeom>
              <a:grp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1081" y="3771"/>
                <a:ext cx="1918" cy="1117"/>
              </a:xfrm>
              <a:custGeom>
                <a:avLst/>
                <a:gdLst>
                  <a:gd name="T0" fmla="*/ 5750 w 5753"/>
                  <a:gd name="T1" fmla="*/ 79 h 3352"/>
                  <a:gd name="T2" fmla="*/ 5698 w 5753"/>
                  <a:gd name="T3" fmla="*/ 364 h 3352"/>
                  <a:gd name="T4" fmla="*/ 5594 w 5753"/>
                  <a:gd name="T5" fmla="*/ 603 h 3352"/>
                  <a:gd name="T6" fmla="*/ 5444 w 5753"/>
                  <a:gd name="T7" fmla="*/ 797 h 3352"/>
                  <a:gd name="T8" fmla="*/ 5303 w 5753"/>
                  <a:gd name="T9" fmla="*/ 911 h 3352"/>
                  <a:gd name="T10" fmla="*/ 5200 w 5753"/>
                  <a:gd name="T11" fmla="*/ 1003 h 3352"/>
                  <a:gd name="T12" fmla="*/ 4995 w 5753"/>
                  <a:gd name="T13" fmla="*/ 1276 h 3352"/>
                  <a:gd name="T14" fmla="*/ 4874 w 5753"/>
                  <a:gd name="T15" fmla="*/ 1499 h 3352"/>
                  <a:gd name="T16" fmla="*/ 4819 w 5753"/>
                  <a:gd name="T17" fmla="*/ 1640 h 3352"/>
                  <a:gd name="T18" fmla="*/ 4749 w 5753"/>
                  <a:gd name="T19" fmla="*/ 2019 h 3352"/>
                  <a:gd name="T20" fmla="*/ 4718 w 5753"/>
                  <a:gd name="T21" fmla="*/ 2475 h 3352"/>
                  <a:gd name="T22" fmla="*/ 4678 w 5753"/>
                  <a:gd name="T23" fmla="*/ 2830 h 3352"/>
                  <a:gd name="T24" fmla="*/ 4628 w 5753"/>
                  <a:gd name="T25" fmla="*/ 2990 h 3352"/>
                  <a:gd name="T26" fmla="*/ 4570 w 5753"/>
                  <a:gd name="T27" fmla="*/ 3080 h 3352"/>
                  <a:gd name="T28" fmla="*/ 4491 w 5753"/>
                  <a:gd name="T29" fmla="*/ 3145 h 3352"/>
                  <a:gd name="T30" fmla="*/ 4340 w 5753"/>
                  <a:gd name="T31" fmla="*/ 3214 h 3352"/>
                  <a:gd name="T32" fmla="*/ 3981 w 5753"/>
                  <a:gd name="T33" fmla="*/ 3296 h 3352"/>
                  <a:gd name="T34" fmla="*/ 3487 w 5753"/>
                  <a:gd name="T35" fmla="*/ 3339 h 3352"/>
                  <a:gd name="T36" fmla="*/ 2876 w 5753"/>
                  <a:gd name="T37" fmla="*/ 3352 h 3352"/>
                  <a:gd name="T38" fmla="*/ 2266 w 5753"/>
                  <a:gd name="T39" fmla="*/ 3339 h 3352"/>
                  <a:gd name="T40" fmla="*/ 1772 w 5753"/>
                  <a:gd name="T41" fmla="*/ 3296 h 3352"/>
                  <a:gd name="T42" fmla="*/ 1413 w 5753"/>
                  <a:gd name="T43" fmla="*/ 3214 h 3352"/>
                  <a:gd name="T44" fmla="*/ 1261 w 5753"/>
                  <a:gd name="T45" fmla="*/ 3145 h 3352"/>
                  <a:gd name="T46" fmla="*/ 1183 w 5753"/>
                  <a:gd name="T47" fmla="*/ 3080 h 3352"/>
                  <a:gd name="T48" fmla="*/ 1125 w 5753"/>
                  <a:gd name="T49" fmla="*/ 2990 h 3352"/>
                  <a:gd name="T50" fmla="*/ 1075 w 5753"/>
                  <a:gd name="T51" fmla="*/ 2830 h 3352"/>
                  <a:gd name="T52" fmla="*/ 1034 w 5753"/>
                  <a:gd name="T53" fmla="*/ 2475 h 3352"/>
                  <a:gd name="T54" fmla="*/ 1004 w 5753"/>
                  <a:gd name="T55" fmla="*/ 2019 h 3352"/>
                  <a:gd name="T56" fmla="*/ 934 w 5753"/>
                  <a:gd name="T57" fmla="*/ 1640 h 3352"/>
                  <a:gd name="T58" fmla="*/ 879 w 5753"/>
                  <a:gd name="T59" fmla="*/ 1499 h 3352"/>
                  <a:gd name="T60" fmla="*/ 722 w 5753"/>
                  <a:gd name="T61" fmla="*/ 1231 h 3352"/>
                  <a:gd name="T62" fmla="*/ 453 w 5753"/>
                  <a:gd name="T63" fmla="*/ 921 h 3352"/>
                  <a:gd name="T64" fmla="*/ 333 w 5753"/>
                  <a:gd name="T65" fmla="*/ 818 h 3352"/>
                  <a:gd name="T66" fmla="*/ 190 w 5753"/>
                  <a:gd name="T67" fmla="*/ 648 h 3352"/>
                  <a:gd name="T68" fmla="*/ 84 w 5753"/>
                  <a:gd name="T69" fmla="*/ 440 h 3352"/>
                  <a:gd name="T70" fmla="*/ 19 w 5753"/>
                  <a:gd name="T71" fmla="*/ 200 h 3352"/>
                  <a:gd name="T72" fmla="*/ 0 w 5753"/>
                  <a:gd name="T73" fmla="*/ 0 h 3352"/>
                  <a:gd name="T74" fmla="*/ 5753 w 5753"/>
                  <a:gd name="T75" fmla="*/ 0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2">
                    <a:moveTo>
                      <a:pt x="5753" y="0"/>
                    </a:moveTo>
                    <a:lnTo>
                      <a:pt x="5750" y="79"/>
                    </a:lnTo>
                    <a:lnTo>
                      <a:pt x="5730" y="227"/>
                    </a:lnTo>
                    <a:lnTo>
                      <a:pt x="5698" y="364"/>
                    </a:lnTo>
                    <a:lnTo>
                      <a:pt x="5652" y="489"/>
                    </a:lnTo>
                    <a:lnTo>
                      <a:pt x="5594" y="603"/>
                    </a:lnTo>
                    <a:lnTo>
                      <a:pt x="5524" y="707"/>
                    </a:lnTo>
                    <a:lnTo>
                      <a:pt x="5444" y="797"/>
                    </a:lnTo>
                    <a:lnTo>
                      <a:pt x="5354" y="877"/>
                    </a:lnTo>
                    <a:lnTo>
                      <a:pt x="5303" y="911"/>
                    </a:lnTo>
                    <a:lnTo>
                      <a:pt x="5267" y="939"/>
                    </a:lnTo>
                    <a:lnTo>
                      <a:pt x="5200" y="1003"/>
                    </a:lnTo>
                    <a:lnTo>
                      <a:pt x="5103" y="1114"/>
                    </a:lnTo>
                    <a:lnTo>
                      <a:pt x="4995" y="1276"/>
                    </a:lnTo>
                    <a:lnTo>
                      <a:pt x="4907" y="1431"/>
                    </a:lnTo>
                    <a:lnTo>
                      <a:pt x="4874" y="1499"/>
                    </a:lnTo>
                    <a:lnTo>
                      <a:pt x="4852" y="1544"/>
                    </a:lnTo>
                    <a:lnTo>
                      <a:pt x="4819" y="1640"/>
                    </a:lnTo>
                    <a:lnTo>
                      <a:pt x="4780" y="1796"/>
                    </a:lnTo>
                    <a:lnTo>
                      <a:pt x="4749" y="2019"/>
                    </a:lnTo>
                    <a:lnTo>
                      <a:pt x="4731" y="2249"/>
                    </a:lnTo>
                    <a:lnTo>
                      <a:pt x="4718" y="2475"/>
                    </a:lnTo>
                    <a:lnTo>
                      <a:pt x="4701" y="2687"/>
                    </a:lnTo>
                    <a:lnTo>
                      <a:pt x="4678" y="2830"/>
                    </a:lnTo>
                    <a:lnTo>
                      <a:pt x="4655" y="2915"/>
                    </a:lnTo>
                    <a:lnTo>
                      <a:pt x="4628" y="2990"/>
                    </a:lnTo>
                    <a:lnTo>
                      <a:pt x="4592" y="3053"/>
                    </a:lnTo>
                    <a:lnTo>
                      <a:pt x="4570" y="3080"/>
                    </a:lnTo>
                    <a:lnTo>
                      <a:pt x="4549" y="3103"/>
                    </a:lnTo>
                    <a:lnTo>
                      <a:pt x="4491" y="3145"/>
                    </a:lnTo>
                    <a:lnTo>
                      <a:pt x="4422" y="3182"/>
                    </a:lnTo>
                    <a:lnTo>
                      <a:pt x="4340" y="3214"/>
                    </a:lnTo>
                    <a:lnTo>
                      <a:pt x="4200" y="3256"/>
                    </a:lnTo>
                    <a:lnTo>
                      <a:pt x="3981" y="3296"/>
                    </a:lnTo>
                    <a:lnTo>
                      <a:pt x="3741" y="3324"/>
                    </a:lnTo>
                    <a:lnTo>
                      <a:pt x="3487" y="3339"/>
                    </a:lnTo>
                    <a:lnTo>
                      <a:pt x="3108" y="3351"/>
                    </a:lnTo>
                    <a:lnTo>
                      <a:pt x="2876" y="3352"/>
                    </a:lnTo>
                    <a:lnTo>
                      <a:pt x="2646" y="3351"/>
                    </a:lnTo>
                    <a:lnTo>
                      <a:pt x="2266" y="3339"/>
                    </a:lnTo>
                    <a:lnTo>
                      <a:pt x="2014" y="3324"/>
                    </a:lnTo>
                    <a:lnTo>
                      <a:pt x="1772" y="3296"/>
                    </a:lnTo>
                    <a:lnTo>
                      <a:pt x="1553" y="3256"/>
                    </a:lnTo>
                    <a:lnTo>
                      <a:pt x="1413" y="3214"/>
                    </a:lnTo>
                    <a:lnTo>
                      <a:pt x="1331" y="3182"/>
                    </a:lnTo>
                    <a:lnTo>
                      <a:pt x="1261" y="3145"/>
                    </a:lnTo>
                    <a:lnTo>
                      <a:pt x="1204" y="3103"/>
                    </a:lnTo>
                    <a:lnTo>
                      <a:pt x="1183" y="3080"/>
                    </a:lnTo>
                    <a:lnTo>
                      <a:pt x="1161" y="3053"/>
                    </a:lnTo>
                    <a:lnTo>
                      <a:pt x="1125" y="2990"/>
                    </a:lnTo>
                    <a:lnTo>
                      <a:pt x="1096" y="2915"/>
                    </a:lnTo>
                    <a:lnTo>
                      <a:pt x="1075" y="2830"/>
                    </a:lnTo>
                    <a:lnTo>
                      <a:pt x="1052" y="2687"/>
                    </a:lnTo>
                    <a:lnTo>
                      <a:pt x="1034" y="2475"/>
                    </a:lnTo>
                    <a:lnTo>
                      <a:pt x="1021" y="2249"/>
                    </a:lnTo>
                    <a:lnTo>
                      <a:pt x="1004" y="2019"/>
                    </a:lnTo>
                    <a:lnTo>
                      <a:pt x="972" y="1796"/>
                    </a:lnTo>
                    <a:lnTo>
                      <a:pt x="934" y="1640"/>
                    </a:lnTo>
                    <a:lnTo>
                      <a:pt x="900" y="1544"/>
                    </a:lnTo>
                    <a:lnTo>
                      <a:pt x="879" y="1499"/>
                    </a:lnTo>
                    <a:lnTo>
                      <a:pt x="831" y="1407"/>
                    </a:lnTo>
                    <a:lnTo>
                      <a:pt x="722" y="1231"/>
                    </a:lnTo>
                    <a:lnTo>
                      <a:pt x="595" y="1070"/>
                    </a:lnTo>
                    <a:lnTo>
                      <a:pt x="453" y="921"/>
                    </a:lnTo>
                    <a:lnTo>
                      <a:pt x="373" y="854"/>
                    </a:lnTo>
                    <a:lnTo>
                      <a:pt x="333" y="818"/>
                    </a:lnTo>
                    <a:lnTo>
                      <a:pt x="257" y="738"/>
                    </a:lnTo>
                    <a:lnTo>
                      <a:pt x="190" y="648"/>
                    </a:lnTo>
                    <a:lnTo>
                      <a:pt x="133" y="548"/>
                    </a:lnTo>
                    <a:lnTo>
                      <a:pt x="84" y="440"/>
                    </a:lnTo>
                    <a:lnTo>
                      <a:pt x="46" y="324"/>
                    </a:lnTo>
                    <a:lnTo>
                      <a:pt x="19" y="200"/>
                    </a:lnTo>
                    <a:lnTo>
                      <a:pt x="3" y="69"/>
                    </a:lnTo>
                    <a:lnTo>
                      <a:pt x="0" y="0"/>
                    </a:lnTo>
                    <a:lnTo>
                      <a:pt x="5753" y="0"/>
                    </a:lnTo>
                    <a:lnTo>
                      <a:pt x="5753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1080" y="1851"/>
                <a:ext cx="1920" cy="2304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3B88B4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1080" y="1851"/>
                <a:ext cx="1920" cy="2304"/>
              </a:xfrm>
              <a:custGeom>
                <a:avLst/>
                <a:gdLst>
                  <a:gd name="T0" fmla="*/ 1093 w 5761"/>
                  <a:gd name="T1" fmla="*/ 0 h 6913"/>
                  <a:gd name="T2" fmla="*/ 756 w 5761"/>
                  <a:gd name="T3" fmla="*/ 69 h 6913"/>
                  <a:gd name="T4" fmla="*/ 462 w 5761"/>
                  <a:gd name="T5" fmla="*/ 227 h 6913"/>
                  <a:gd name="T6" fmla="*/ 229 w 5761"/>
                  <a:gd name="T7" fmla="*/ 462 h 6913"/>
                  <a:gd name="T8" fmla="*/ 69 w 5761"/>
                  <a:gd name="T9" fmla="*/ 756 h 6913"/>
                  <a:gd name="T10" fmla="*/ 1 w 5761"/>
                  <a:gd name="T11" fmla="*/ 1091 h 6913"/>
                  <a:gd name="T12" fmla="*/ 0 w 5761"/>
                  <a:gd name="T13" fmla="*/ 5761 h 6913"/>
                  <a:gd name="T14" fmla="*/ 36 w 5761"/>
                  <a:gd name="T15" fmla="*/ 6049 h 6913"/>
                  <a:gd name="T16" fmla="*/ 167 w 5761"/>
                  <a:gd name="T17" fmla="*/ 6358 h 6913"/>
                  <a:gd name="T18" fmla="*/ 377 w 5761"/>
                  <a:gd name="T19" fmla="*/ 6613 h 6913"/>
                  <a:gd name="T20" fmla="*/ 652 w 5761"/>
                  <a:gd name="T21" fmla="*/ 6799 h 6913"/>
                  <a:gd name="T22" fmla="*/ 976 w 5761"/>
                  <a:gd name="T23" fmla="*/ 6900 h 6913"/>
                  <a:gd name="T24" fmla="*/ 4609 w 5761"/>
                  <a:gd name="T25" fmla="*/ 6913 h 6913"/>
                  <a:gd name="T26" fmla="*/ 4897 w 5761"/>
                  <a:gd name="T27" fmla="*/ 6877 h 6913"/>
                  <a:gd name="T28" fmla="*/ 5206 w 5761"/>
                  <a:gd name="T29" fmla="*/ 6746 h 6913"/>
                  <a:gd name="T30" fmla="*/ 5461 w 5761"/>
                  <a:gd name="T31" fmla="*/ 6535 h 6913"/>
                  <a:gd name="T32" fmla="*/ 5647 w 5761"/>
                  <a:gd name="T33" fmla="*/ 6260 h 6913"/>
                  <a:gd name="T34" fmla="*/ 5748 w 5761"/>
                  <a:gd name="T35" fmla="*/ 5936 h 6913"/>
                  <a:gd name="T36" fmla="*/ 5761 w 5761"/>
                  <a:gd name="T37" fmla="*/ 3456 h 6913"/>
                  <a:gd name="T38" fmla="*/ 5748 w 5761"/>
                  <a:gd name="T39" fmla="*/ 976 h 6913"/>
                  <a:gd name="T40" fmla="*/ 5647 w 5761"/>
                  <a:gd name="T41" fmla="*/ 652 h 6913"/>
                  <a:gd name="T42" fmla="*/ 5461 w 5761"/>
                  <a:gd name="T43" fmla="*/ 377 h 6913"/>
                  <a:gd name="T44" fmla="*/ 5206 w 5761"/>
                  <a:gd name="T45" fmla="*/ 165 h 6913"/>
                  <a:gd name="T46" fmla="*/ 4897 w 5761"/>
                  <a:gd name="T47" fmla="*/ 36 h 6913"/>
                  <a:gd name="T48" fmla="*/ 4609 w 5761"/>
                  <a:gd name="T49" fmla="*/ 0 h 6913"/>
                  <a:gd name="T50" fmla="*/ 4725 w 5761"/>
                  <a:gd name="T51" fmla="*/ 391 h 6913"/>
                  <a:gd name="T52" fmla="*/ 4941 w 5761"/>
                  <a:gd name="T53" fmla="*/ 459 h 6913"/>
                  <a:gd name="T54" fmla="*/ 5126 w 5761"/>
                  <a:gd name="T55" fmla="*/ 583 h 6913"/>
                  <a:gd name="T56" fmla="*/ 5265 w 5761"/>
                  <a:gd name="T57" fmla="*/ 753 h 6913"/>
                  <a:gd name="T58" fmla="*/ 5353 w 5761"/>
                  <a:gd name="T59" fmla="*/ 960 h 6913"/>
                  <a:gd name="T60" fmla="*/ 5376 w 5761"/>
                  <a:gd name="T61" fmla="*/ 1152 h 6913"/>
                  <a:gd name="T62" fmla="*/ 5376 w 5761"/>
                  <a:gd name="T63" fmla="*/ 5799 h 6913"/>
                  <a:gd name="T64" fmla="*/ 5330 w 5761"/>
                  <a:gd name="T65" fmla="*/ 6024 h 6913"/>
                  <a:gd name="T66" fmla="*/ 5224 w 5761"/>
                  <a:gd name="T67" fmla="*/ 6220 h 6913"/>
                  <a:gd name="T68" fmla="*/ 5068 w 5761"/>
                  <a:gd name="T69" fmla="*/ 6376 h 6913"/>
                  <a:gd name="T70" fmla="*/ 4872 w 5761"/>
                  <a:gd name="T71" fmla="*/ 6482 h 6913"/>
                  <a:gd name="T72" fmla="*/ 4648 w 5761"/>
                  <a:gd name="T73" fmla="*/ 6528 h 6913"/>
                  <a:gd name="T74" fmla="*/ 1113 w 5761"/>
                  <a:gd name="T75" fmla="*/ 6528 h 6913"/>
                  <a:gd name="T76" fmla="*/ 889 w 5761"/>
                  <a:gd name="T77" fmla="*/ 6482 h 6913"/>
                  <a:gd name="T78" fmla="*/ 693 w 5761"/>
                  <a:gd name="T79" fmla="*/ 6376 h 6913"/>
                  <a:gd name="T80" fmla="*/ 537 w 5761"/>
                  <a:gd name="T81" fmla="*/ 6220 h 6913"/>
                  <a:gd name="T82" fmla="*/ 431 w 5761"/>
                  <a:gd name="T83" fmla="*/ 6024 h 6913"/>
                  <a:gd name="T84" fmla="*/ 385 w 5761"/>
                  <a:gd name="T85" fmla="*/ 5799 h 6913"/>
                  <a:gd name="T86" fmla="*/ 385 w 5761"/>
                  <a:gd name="T87" fmla="*/ 1152 h 6913"/>
                  <a:gd name="T88" fmla="*/ 408 w 5761"/>
                  <a:gd name="T89" fmla="*/ 960 h 6913"/>
                  <a:gd name="T90" fmla="*/ 495 w 5761"/>
                  <a:gd name="T91" fmla="*/ 753 h 6913"/>
                  <a:gd name="T92" fmla="*/ 635 w 5761"/>
                  <a:gd name="T93" fmla="*/ 583 h 6913"/>
                  <a:gd name="T94" fmla="*/ 819 w 5761"/>
                  <a:gd name="T95" fmla="*/ 459 h 6913"/>
                  <a:gd name="T96" fmla="*/ 1036 w 5761"/>
                  <a:gd name="T97" fmla="*/ 391 h 6913"/>
                  <a:gd name="T98" fmla="*/ 4609 w 5761"/>
                  <a:gd name="T99" fmla="*/ 383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  <a:moveTo>
                      <a:pt x="4609" y="383"/>
                    </a:moveTo>
                    <a:lnTo>
                      <a:pt x="4648" y="384"/>
                    </a:lnTo>
                    <a:lnTo>
                      <a:pt x="4725" y="391"/>
                    </a:lnTo>
                    <a:lnTo>
                      <a:pt x="4800" y="407"/>
                    </a:lnTo>
                    <a:lnTo>
                      <a:pt x="4872" y="430"/>
                    </a:lnTo>
                    <a:lnTo>
                      <a:pt x="4941" y="459"/>
                    </a:lnTo>
                    <a:lnTo>
                      <a:pt x="5006" y="495"/>
                    </a:lnTo>
                    <a:lnTo>
                      <a:pt x="5068" y="535"/>
                    </a:lnTo>
                    <a:lnTo>
                      <a:pt x="5126" y="583"/>
                    </a:lnTo>
                    <a:lnTo>
                      <a:pt x="5178" y="635"/>
                    </a:lnTo>
                    <a:lnTo>
                      <a:pt x="5224" y="692"/>
                    </a:lnTo>
                    <a:lnTo>
                      <a:pt x="5265" y="753"/>
                    </a:lnTo>
                    <a:lnTo>
                      <a:pt x="5301" y="819"/>
                    </a:lnTo>
                    <a:lnTo>
                      <a:pt x="5330" y="887"/>
                    </a:lnTo>
                    <a:lnTo>
                      <a:pt x="5353" y="960"/>
                    </a:lnTo>
                    <a:lnTo>
                      <a:pt x="5368" y="1035"/>
                    </a:lnTo>
                    <a:lnTo>
                      <a:pt x="5376" y="1112"/>
                    </a:lnTo>
                    <a:lnTo>
                      <a:pt x="5376" y="1152"/>
                    </a:lnTo>
                    <a:lnTo>
                      <a:pt x="5376" y="3456"/>
                    </a:lnTo>
                    <a:lnTo>
                      <a:pt x="5376" y="5761"/>
                    </a:lnTo>
                    <a:lnTo>
                      <a:pt x="5376" y="5799"/>
                    </a:lnTo>
                    <a:lnTo>
                      <a:pt x="5368" y="5877"/>
                    </a:lnTo>
                    <a:lnTo>
                      <a:pt x="5353" y="5952"/>
                    </a:lnTo>
                    <a:lnTo>
                      <a:pt x="5330" y="6024"/>
                    </a:lnTo>
                    <a:lnTo>
                      <a:pt x="5301" y="6093"/>
                    </a:lnTo>
                    <a:lnTo>
                      <a:pt x="5265" y="6158"/>
                    </a:lnTo>
                    <a:lnTo>
                      <a:pt x="5224" y="6220"/>
                    </a:lnTo>
                    <a:lnTo>
                      <a:pt x="5178" y="6276"/>
                    </a:lnTo>
                    <a:lnTo>
                      <a:pt x="5126" y="6328"/>
                    </a:lnTo>
                    <a:lnTo>
                      <a:pt x="5068" y="6376"/>
                    </a:lnTo>
                    <a:lnTo>
                      <a:pt x="5006" y="6417"/>
                    </a:lnTo>
                    <a:lnTo>
                      <a:pt x="4941" y="6453"/>
                    </a:lnTo>
                    <a:lnTo>
                      <a:pt x="4872" y="6482"/>
                    </a:lnTo>
                    <a:lnTo>
                      <a:pt x="4800" y="6504"/>
                    </a:lnTo>
                    <a:lnTo>
                      <a:pt x="4725" y="6520"/>
                    </a:lnTo>
                    <a:lnTo>
                      <a:pt x="4648" y="6528"/>
                    </a:lnTo>
                    <a:lnTo>
                      <a:pt x="4609" y="6528"/>
                    </a:lnTo>
                    <a:lnTo>
                      <a:pt x="1152" y="6528"/>
                    </a:lnTo>
                    <a:lnTo>
                      <a:pt x="1113" y="6528"/>
                    </a:lnTo>
                    <a:lnTo>
                      <a:pt x="1036" y="6520"/>
                    </a:lnTo>
                    <a:lnTo>
                      <a:pt x="961" y="6504"/>
                    </a:lnTo>
                    <a:lnTo>
                      <a:pt x="889" y="6482"/>
                    </a:lnTo>
                    <a:lnTo>
                      <a:pt x="819" y="6453"/>
                    </a:lnTo>
                    <a:lnTo>
                      <a:pt x="755" y="6417"/>
                    </a:lnTo>
                    <a:lnTo>
                      <a:pt x="693" y="6376"/>
                    </a:lnTo>
                    <a:lnTo>
                      <a:pt x="635" y="6328"/>
                    </a:lnTo>
                    <a:lnTo>
                      <a:pt x="583" y="6276"/>
                    </a:lnTo>
                    <a:lnTo>
                      <a:pt x="537" y="6220"/>
                    </a:lnTo>
                    <a:lnTo>
                      <a:pt x="495" y="6158"/>
                    </a:lnTo>
                    <a:lnTo>
                      <a:pt x="459" y="6093"/>
                    </a:lnTo>
                    <a:lnTo>
                      <a:pt x="431" y="6024"/>
                    </a:lnTo>
                    <a:lnTo>
                      <a:pt x="408" y="5952"/>
                    </a:lnTo>
                    <a:lnTo>
                      <a:pt x="393" y="5877"/>
                    </a:lnTo>
                    <a:lnTo>
                      <a:pt x="385" y="5799"/>
                    </a:lnTo>
                    <a:lnTo>
                      <a:pt x="385" y="5761"/>
                    </a:lnTo>
                    <a:lnTo>
                      <a:pt x="385" y="3456"/>
                    </a:lnTo>
                    <a:lnTo>
                      <a:pt x="385" y="1152"/>
                    </a:lnTo>
                    <a:lnTo>
                      <a:pt x="385" y="1112"/>
                    </a:lnTo>
                    <a:lnTo>
                      <a:pt x="393" y="1035"/>
                    </a:lnTo>
                    <a:lnTo>
                      <a:pt x="408" y="960"/>
                    </a:lnTo>
                    <a:lnTo>
                      <a:pt x="431" y="887"/>
                    </a:lnTo>
                    <a:lnTo>
                      <a:pt x="459" y="819"/>
                    </a:lnTo>
                    <a:lnTo>
                      <a:pt x="495" y="753"/>
                    </a:lnTo>
                    <a:lnTo>
                      <a:pt x="537" y="692"/>
                    </a:lnTo>
                    <a:lnTo>
                      <a:pt x="583" y="635"/>
                    </a:lnTo>
                    <a:lnTo>
                      <a:pt x="635" y="583"/>
                    </a:lnTo>
                    <a:lnTo>
                      <a:pt x="693" y="535"/>
                    </a:lnTo>
                    <a:lnTo>
                      <a:pt x="755" y="495"/>
                    </a:lnTo>
                    <a:lnTo>
                      <a:pt x="819" y="459"/>
                    </a:lnTo>
                    <a:lnTo>
                      <a:pt x="889" y="430"/>
                    </a:lnTo>
                    <a:lnTo>
                      <a:pt x="961" y="407"/>
                    </a:lnTo>
                    <a:lnTo>
                      <a:pt x="1036" y="391"/>
                    </a:lnTo>
                    <a:lnTo>
                      <a:pt x="1113" y="384"/>
                    </a:lnTo>
                    <a:lnTo>
                      <a:pt x="1152" y="383"/>
                    </a:lnTo>
                    <a:lnTo>
                      <a:pt x="4609" y="383"/>
                    </a:lnTo>
                    <a:close/>
                  </a:path>
                </a:pathLst>
              </a:custGeom>
              <a:grp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aphicFrame>
          <p:nvGraphicFramePr>
            <p:cNvPr id="12" name="다이어그램 11"/>
            <p:cNvGraphicFramePr/>
            <p:nvPr>
              <p:extLst>
                <p:ext uri="{D42A27DB-BD31-4B8C-83A1-F6EECF244321}">
                  <p14:modId xmlns:p14="http://schemas.microsoft.com/office/powerpoint/2010/main" val="2733245436"/>
                </p:ext>
              </p:extLst>
            </p:nvPr>
          </p:nvGraphicFramePr>
          <p:xfrm>
            <a:off x="1414063" y="1995197"/>
            <a:ext cx="2311873" cy="28494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sp>
        <p:nvSpPr>
          <p:cNvPr id="19" name="직사각형 18"/>
          <p:cNvSpPr/>
          <p:nvPr/>
        </p:nvSpPr>
        <p:spPr>
          <a:xfrm>
            <a:off x="6707219" y="29022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우리동네 행정처분정보</a:t>
            </a:r>
            <a:r>
              <a:rPr lang="en-US" altLang="ko-KR" sz="2000" i="1" dirty="0">
                <a:solidFill>
                  <a:schemeClr val="bg1"/>
                </a:solidFill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</a:rPr>
              <a:t>동 행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78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A0197632C3B74D8D2AB6EA8358D800" ma:contentTypeVersion="2" ma:contentTypeDescription="새 문서를 만듭니다." ma:contentTypeScope="" ma:versionID="527cb5e77433b3dcdd3d9aeaf1c07b4a">
  <xsd:schema xmlns:xsd="http://www.w3.org/2001/XMLSchema" xmlns:xs="http://www.w3.org/2001/XMLSchema" xmlns:p="http://schemas.microsoft.com/office/2006/metadata/properties" xmlns:ns2="ece7767c-c66d-4e20-be85-bf343fdeb44d" targetNamespace="http://schemas.microsoft.com/office/2006/metadata/properties" ma:root="true" ma:fieldsID="7268231918d138c2c49bd7ff0772e322" ns2:_="">
    <xsd:import namespace="ece7767c-c66d-4e20-be85-bf343fdeb4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e7767c-c66d-4e20-be85-bf343fdeb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032009-9252-46C6-A70A-7F925D7BD20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ce7767c-c66d-4e20-be85-bf343fdeb44d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F51BA7-6C97-4473-9908-497D229FE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00584-3BD1-4C99-BB92-D3B5296A9D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e7767c-c66d-4e20-be85-bf343fdeb4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1702</Words>
  <Application>Microsoft Office PowerPoint</Application>
  <PresentationFormat>와이드스크린</PresentationFormat>
  <Paragraphs>437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Kozuka Gothic Pro B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student</cp:lastModifiedBy>
  <cp:revision>80</cp:revision>
  <dcterms:created xsi:type="dcterms:W3CDTF">2020-05-25T14:40:55Z</dcterms:created>
  <dcterms:modified xsi:type="dcterms:W3CDTF">2020-06-04T04:27:27Z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0x01010006A0197632C3B74D8D2AB6EA8358D800</vt:lpwstr>
  </property>
</Properties>
</file>